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95599"/>
          </a:xfrm>
        </p:spPr>
        <p:txBody>
          <a:bodyPr>
            <a:normAutofit/>
          </a:bodyPr>
          <a:lstStyle/>
          <a:p>
            <a:r>
              <a:rPr lang="en-US" dirty="0" smtClean="0"/>
              <a:t>HOLDER IN DUE COURSE (s.9)</a:t>
            </a:r>
            <a:br>
              <a:rPr lang="en-US" dirty="0" smtClean="0"/>
            </a:br>
            <a:r>
              <a:rPr lang="en-US" dirty="0" smtClean="0"/>
              <a:t>READ WITH s. 58 and s. 36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86800" cy="3657600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By </a:t>
            </a:r>
            <a:r>
              <a:rPr lang="en-US" dirty="0" err="1" smtClean="0">
                <a:solidFill>
                  <a:schemeClr val="tx1"/>
                </a:solidFill>
              </a:rPr>
              <a:t>Carishma</a:t>
            </a:r>
            <a:r>
              <a:rPr lang="en-US" dirty="0" smtClean="0">
                <a:solidFill>
                  <a:schemeClr val="tx1"/>
                </a:solidFill>
              </a:rPr>
              <a:t> Singh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8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HOLDER </a:t>
            </a:r>
            <a:r>
              <a:rPr lang="en-US" dirty="0"/>
              <a:t>IN DUE COURSE (s.9)</a:t>
            </a:r>
            <a:br>
              <a:rPr lang="en-US" dirty="0"/>
            </a:br>
            <a:r>
              <a:rPr lang="en-US" dirty="0"/>
              <a:t>READ WITH s. 58 and s. 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KEY </a:t>
            </a:r>
            <a:r>
              <a:rPr lang="en-US" dirty="0"/>
              <a:t>WORDS OF SECTION 9</a:t>
            </a:r>
          </a:p>
          <a:p>
            <a:pPr marL="457200" indent="-457200" algn="ctr"/>
            <a:r>
              <a:rPr lang="en-US" dirty="0"/>
              <a:t>Person becomes </a:t>
            </a:r>
            <a:r>
              <a:rPr lang="en-US" u="sng" dirty="0"/>
              <a:t>possessor</a:t>
            </a:r>
            <a:r>
              <a:rPr lang="en-US" dirty="0"/>
              <a:t> of NI</a:t>
            </a:r>
          </a:p>
          <a:p>
            <a:pPr marL="457200" indent="-457200" algn="ctr"/>
            <a:r>
              <a:rPr lang="en-US" dirty="0"/>
              <a:t> for </a:t>
            </a:r>
            <a:r>
              <a:rPr lang="en-US" u="sng" dirty="0"/>
              <a:t>Lawful consideration</a:t>
            </a:r>
          </a:p>
          <a:p>
            <a:pPr marL="457200" indent="-457200" algn="ctr"/>
            <a:r>
              <a:rPr lang="en-US" u="sng" dirty="0"/>
              <a:t>Before maturity </a:t>
            </a:r>
            <a:r>
              <a:rPr lang="en-US" dirty="0"/>
              <a:t>of instrument</a:t>
            </a:r>
          </a:p>
          <a:p>
            <a:pPr marL="457200" indent="-457200" algn="ctr"/>
            <a:r>
              <a:rPr lang="en-US" dirty="0"/>
              <a:t>In </a:t>
            </a:r>
            <a:r>
              <a:rPr lang="en-US" u="sng" dirty="0"/>
              <a:t>good faith</a:t>
            </a:r>
            <a:r>
              <a:rPr lang="en-US" dirty="0"/>
              <a:t>+ after </a:t>
            </a:r>
            <a:r>
              <a:rPr lang="en-US" u="sng" dirty="0"/>
              <a:t>due care </a:t>
            </a:r>
            <a:r>
              <a:rPr lang="en-US" dirty="0"/>
              <a:t>and </a:t>
            </a:r>
            <a:r>
              <a:rPr lang="en-US" dirty="0" smtClean="0"/>
              <a:t>caution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a Holder taking an NI from a thief?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S. 58 </a:t>
            </a:r>
            <a:r>
              <a:rPr lang="en-US" dirty="0" smtClean="0"/>
              <a:t>explains the situation when an instrument is obtained by </a:t>
            </a:r>
            <a:r>
              <a:rPr lang="en-US" u="sng" dirty="0" smtClean="0"/>
              <a:t>unlawful means </a:t>
            </a:r>
            <a:r>
              <a:rPr lang="en-US" dirty="0" smtClean="0"/>
              <a:t>or for </a:t>
            </a:r>
            <a:r>
              <a:rPr lang="en-US" u="sng" dirty="0" smtClean="0"/>
              <a:t>unlawful</a:t>
            </a:r>
            <a:r>
              <a:rPr lang="en-US" dirty="0" smtClean="0"/>
              <a:t> </a:t>
            </a:r>
            <a:r>
              <a:rPr lang="en-US" u="sng" dirty="0" smtClean="0"/>
              <a:t>consideration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cases where the instrument is – lost, or obtained through an offence, fraud or unlawful consideration-</a:t>
            </a:r>
            <a:r>
              <a:rPr lang="en-US" u="sng" dirty="0" smtClean="0"/>
              <a:t>HOLDER</a:t>
            </a:r>
            <a:r>
              <a:rPr lang="en-US" dirty="0" smtClean="0"/>
              <a:t> claiming through the thief, or through the person who obtained it by offence, fraud or Unlawful consideration- </a:t>
            </a:r>
            <a:r>
              <a:rPr lang="en-US" u="sng" dirty="0" smtClean="0"/>
              <a:t>CANNOT claim </a:t>
            </a:r>
            <a:r>
              <a:rPr lang="en-US" dirty="0" smtClean="0"/>
              <a:t>the amount due.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a Holder </a:t>
            </a:r>
            <a:r>
              <a:rPr lang="en-US" dirty="0" smtClean="0"/>
              <a:t>in Due Course taking </a:t>
            </a:r>
            <a:r>
              <a:rPr lang="en-US" dirty="0"/>
              <a:t>an NI from a thief?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same situation a </a:t>
            </a:r>
            <a:r>
              <a:rPr lang="en-US" u="sng" dirty="0" smtClean="0"/>
              <a:t>HOLDER IN DUE COURSE </a:t>
            </a:r>
            <a:r>
              <a:rPr lang="en-US" dirty="0" smtClean="0"/>
              <a:t>claiming </a:t>
            </a:r>
            <a:r>
              <a:rPr lang="en-US" dirty="0"/>
              <a:t>through the thief, or through the person who obtained it by offence, fraud or Unlawful consideration- </a:t>
            </a:r>
            <a:r>
              <a:rPr lang="en-US" u="sng" dirty="0" smtClean="0"/>
              <a:t>CAN </a:t>
            </a:r>
            <a:r>
              <a:rPr lang="en-US" u="sng" dirty="0"/>
              <a:t>claim </a:t>
            </a:r>
            <a:r>
              <a:rPr lang="en-US" dirty="0"/>
              <a:t>the amount due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Even though every holder is presumed to be a holder in due course under 118 (g), </a:t>
            </a:r>
          </a:p>
          <a:p>
            <a:r>
              <a:rPr lang="en-US" dirty="0" smtClean="0"/>
              <a:t>According to s.118 (proviso), the Burden Of Proof lies upon this Holder in due Course to prove that he is a Holder in due course in situations like these.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s. 36- Liability of prior parties to HDC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holder in due course can prove that he is a holder in due course by proving the essentials of s.9 </a:t>
            </a:r>
            <a:r>
              <a:rPr lang="en-US" dirty="0" err="1" smtClean="0"/>
              <a:t>i.e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Lawful consideration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Before maturity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Good faith+ due care and caution</a:t>
            </a:r>
          </a:p>
          <a:p>
            <a:r>
              <a:rPr lang="en-US" dirty="0" smtClean="0"/>
              <a:t>Then </a:t>
            </a:r>
            <a:r>
              <a:rPr lang="en-US" u="sng" dirty="0" smtClean="0"/>
              <a:t>s. 36 </a:t>
            </a:r>
            <a:r>
              <a:rPr lang="en-US" dirty="0" smtClean="0"/>
              <a:t>reads </a:t>
            </a:r>
            <a:r>
              <a:rPr lang="en-US" u="sng" dirty="0" smtClean="0"/>
              <a:t>that every prior party is liable </a:t>
            </a:r>
            <a:r>
              <a:rPr lang="en-US" dirty="0" smtClean="0"/>
              <a:t>to the holder in due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Maker (A) </a:t>
            </a:r>
            <a:r>
              <a:rPr lang="en-US" dirty="0" smtClean="0">
                <a:sym typeface="Wingdings" panose="05000000000000000000" pitchFamily="2" charset="2"/>
              </a:rPr>
              <a:t>Payee (B) Holder(C)HDC (D)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C, who has taken through unlawful means/ unlawful consideration (through forgery, theft, fraud etc.) indorses this instrument to D for lawful consideration, before maturity, and after D has acted in good faith and taken necessary care and caution, even though D could not find out that C was a thief, D can claim the amount as a holder in due course from every prior party under s.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5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same situation would vary if D had acted in connivance with C, knowing fully well that it was a stolen instrument, or if D was given the instrument as a gift without consideration, or if the instrument was indorsed after maturity. In these cases D would not be a holder in due course and therefore would not be in a position to claim the amount due.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441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HOLDER IN DUE COURSE (s.9) READ WITH s. 58 and s. 36</vt:lpstr>
      <vt:lpstr> HOLDER IN DUE COURSE (s.9) READ WITH s. 58 and s. 36</vt:lpstr>
      <vt:lpstr>What about a Holder taking an NI from a thief?</vt:lpstr>
      <vt:lpstr>What about a Holder in Due Course taking an NI from a thief?</vt:lpstr>
      <vt:lpstr>s. 36- Liability of prior parties to HDC</vt:lpstr>
      <vt:lpstr>Example</vt:lpstr>
      <vt:lpstr>Cont.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HOLDER IN DUE COURSE (s.9) READ WITH s. 58 and s. 36</dc:title>
  <dc:creator>Carishma Singh</dc:creator>
  <cp:lastModifiedBy>Windows User</cp:lastModifiedBy>
  <cp:revision>7</cp:revision>
  <dcterms:created xsi:type="dcterms:W3CDTF">2006-08-16T00:00:00Z</dcterms:created>
  <dcterms:modified xsi:type="dcterms:W3CDTF">2020-04-08T07:48:54Z</dcterms:modified>
</cp:coreProperties>
</file>