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12-Apr-20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1676399"/>
          </a:xfrm>
        </p:spPr>
        <p:txBody>
          <a:bodyPr>
            <a:normAutofit/>
          </a:bodyPr>
          <a:lstStyle/>
          <a:p>
            <a:r>
              <a:rPr lang="en-US" sz="2800" b="1" dirty="0" smtClean="0">
                <a:solidFill>
                  <a:srgbClr val="C00000"/>
                </a:solidFill>
                <a:latin typeface="Times New Roman" pitchFamily="18" charset="0"/>
                <a:cs typeface="Times New Roman" pitchFamily="18" charset="0"/>
              </a:rPr>
              <a:t>Legal Protection to Industrial Design : Under Indian Legislation</a:t>
            </a:r>
            <a:endParaRPr lang="en-US" sz="2800" dirty="0">
              <a:solidFill>
                <a:srgbClr val="C0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1371600" y="2667000"/>
            <a:ext cx="6400800" cy="2971800"/>
          </a:xfrm>
        </p:spPr>
        <p:txBody>
          <a:bodyPr>
            <a:normAutofit/>
          </a:bodyPr>
          <a:lstStyle/>
          <a:p>
            <a:r>
              <a:rPr lang="en-US" sz="2400" b="1" dirty="0" smtClean="0">
                <a:solidFill>
                  <a:srgbClr val="002060"/>
                </a:solidFill>
                <a:latin typeface="Times New Roman" pitchFamily="18" charset="0"/>
                <a:cs typeface="Times New Roman" pitchFamily="18" charset="0"/>
              </a:rPr>
              <a:t>Unit: 4</a:t>
            </a:r>
          </a:p>
          <a:p>
            <a:r>
              <a:rPr lang="en-US" sz="2400" b="1" dirty="0" smtClean="0">
                <a:solidFill>
                  <a:srgbClr val="002060"/>
                </a:solidFill>
                <a:latin typeface="Times New Roman" pitchFamily="18" charset="0"/>
                <a:cs typeface="Times New Roman" pitchFamily="18" charset="0"/>
              </a:rPr>
              <a:t>IPR-I</a:t>
            </a:r>
          </a:p>
          <a:p>
            <a:endParaRPr lang="en-US" sz="2400" b="1" dirty="0" smtClean="0">
              <a:solidFill>
                <a:srgbClr val="002060"/>
              </a:solidFill>
              <a:latin typeface="Times New Roman" pitchFamily="18" charset="0"/>
              <a:cs typeface="Times New Roman" pitchFamily="18" charset="0"/>
            </a:endParaRPr>
          </a:p>
          <a:p>
            <a:r>
              <a:rPr lang="en-US" sz="2400" b="1" dirty="0" smtClean="0">
                <a:solidFill>
                  <a:srgbClr val="002060"/>
                </a:solidFill>
                <a:latin typeface="Times New Roman" pitchFamily="18" charset="0"/>
                <a:cs typeface="Times New Roman" pitchFamily="18" charset="0"/>
              </a:rPr>
              <a:t>Dr. </a:t>
            </a:r>
            <a:r>
              <a:rPr lang="en-US" sz="2400" b="1" dirty="0" err="1" smtClean="0">
                <a:solidFill>
                  <a:srgbClr val="002060"/>
                </a:solidFill>
                <a:latin typeface="Times New Roman" pitchFamily="18" charset="0"/>
                <a:cs typeface="Times New Roman" pitchFamily="18" charset="0"/>
              </a:rPr>
              <a:t>Amrendra</a:t>
            </a:r>
            <a:r>
              <a:rPr lang="en-US" sz="2400" b="1" dirty="0" smtClean="0">
                <a:solidFill>
                  <a:srgbClr val="002060"/>
                </a:solidFill>
                <a:latin typeface="Times New Roman" pitchFamily="18" charset="0"/>
                <a:cs typeface="Times New Roman" pitchFamily="18" charset="0"/>
              </a:rPr>
              <a:t> </a:t>
            </a:r>
            <a:r>
              <a:rPr lang="en-US" sz="2400" b="1" dirty="0" smtClean="0">
                <a:solidFill>
                  <a:srgbClr val="002060"/>
                </a:solidFill>
                <a:latin typeface="Times New Roman" pitchFamily="18" charset="0"/>
                <a:cs typeface="Times New Roman" pitchFamily="18" charset="0"/>
              </a:rPr>
              <a:t>Kumar</a:t>
            </a:r>
          </a:p>
          <a:p>
            <a:r>
              <a:rPr lang="en-US" sz="2400" b="1" dirty="0" smtClean="0">
                <a:solidFill>
                  <a:srgbClr val="002060"/>
                </a:solidFill>
                <a:latin typeface="Times New Roman" pitchFamily="18" charset="0"/>
                <a:cs typeface="Times New Roman" pitchFamily="18" charset="0"/>
              </a:rPr>
              <a:t>Assistant Professor, Law </a:t>
            </a:r>
            <a:r>
              <a:rPr lang="en-US" sz="2400" b="1" dirty="0">
                <a:solidFill>
                  <a:srgbClr val="002060"/>
                </a:solidFill>
                <a:latin typeface="Times New Roman" pitchFamily="18" charset="0"/>
                <a:cs typeface="Times New Roman" pitchFamily="18" charset="0"/>
              </a:rPr>
              <a:t>C</a:t>
            </a:r>
            <a:r>
              <a:rPr lang="en-US" sz="2400" b="1" dirty="0" smtClean="0">
                <a:solidFill>
                  <a:srgbClr val="002060"/>
                </a:solidFill>
                <a:latin typeface="Times New Roman" pitchFamily="18" charset="0"/>
                <a:cs typeface="Times New Roman" pitchFamily="18" charset="0"/>
              </a:rPr>
              <a:t>entre-II</a:t>
            </a:r>
            <a:endParaRPr lang="en-US" sz="2400"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533400"/>
          </a:xfrm>
        </p:spPr>
        <p:txBody>
          <a:bodyPr>
            <a:normAutofit/>
          </a:bodyPr>
          <a:lstStyle/>
          <a:p>
            <a:pPr algn="l"/>
            <a:r>
              <a:rPr lang="en-US" sz="2000" b="1" i="1" dirty="0" smtClean="0">
                <a:solidFill>
                  <a:srgbClr val="C00000"/>
                </a:solidFill>
                <a:latin typeface="Times New Roman" pitchFamily="18" charset="0"/>
                <a:cs typeface="Times New Roman" pitchFamily="18" charset="0"/>
              </a:rPr>
              <a:t>CONTED..</a:t>
            </a:r>
            <a:endParaRPr lang="en-US" sz="20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762000"/>
            <a:ext cx="8763000" cy="5943600"/>
          </a:xfrm>
        </p:spPr>
        <p:txBody>
          <a:bodyPr>
            <a:normAutofit lnSpcReduction="10000"/>
          </a:bodyPr>
          <a:lstStyle/>
          <a:p>
            <a:pPr algn="just"/>
            <a:r>
              <a:rPr lang="en-US" sz="1800" dirty="0" smtClean="0">
                <a:solidFill>
                  <a:srgbClr val="002060"/>
                </a:solidFill>
                <a:latin typeface="Times New Roman" pitchFamily="18" charset="0"/>
                <a:cs typeface="Times New Roman" pitchFamily="18" charset="0"/>
              </a:rPr>
              <a:t>The </a:t>
            </a:r>
            <a:r>
              <a:rPr lang="en-US" sz="1800" i="1" dirty="0" smtClean="0">
                <a:solidFill>
                  <a:srgbClr val="002060"/>
                </a:solidFill>
                <a:latin typeface="Times New Roman" pitchFamily="18" charset="0"/>
                <a:cs typeface="Times New Roman" pitchFamily="18" charset="0"/>
              </a:rPr>
              <a:t>following activities are considered to be infringement</a:t>
            </a:r>
            <a:r>
              <a:rPr lang="en-US" sz="1800" dirty="0" smtClean="0">
                <a:solidFill>
                  <a:srgbClr val="002060"/>
                </a:solidFill>
                <a:latin typeface="Times New Roman" pitchFamily="18" charset="0"/>
                <a:cs typeface="Times New Roman" pitchFamily="18" charset="0"/>
              </a:rPr>
              <a:t>: (</a:t>
            </a:r>
            <a:r>
              <a:rPr lang="en-US" sz="1800" dirty="0" err="1" smtClean="0">
                <a:solidFill>
                  <a:srgbClr val="002060"/>
                </a:solidFill>
                <a:latin typeface="Times New Roman" pitchFamily="18" charset="0"/>
                <a:cs typeface="Times New Roman" pitchFamily="18" charset="0"/>
              </a:rPr>
              <a:t>i</a:t>
            </a:r>
            <a:r>
              <a:rPr lang="en-US" sz="1800" dirty="0" smtClean="0">
                <a:solidFill>
                  <a:srgbClr val="002060"/>
                </a:solidFill>
                <a:latin typeface="Times New Roman" pitchFamily="18" charset="0"/>
                <a:cs typeface="Times New Roman" pitchFamily="18" charset="0"/>
              </a:rPr>
              <a:t>) to apply for the purpose of sale the design or any fraudulent imitation of it to any article in any class of articles in which the design is registered; (ii) to import for sale any article to which the design or fraudulent or obvious imitation of it, has been applied; (iii) to publish or to expose for sale knowing that the design or any fraudulent or obvious imitation of it has been applied to it. </a:t>
            </a:r>
            <a:r>
              <a:rPr lang="en-US" sz="1800" b="1" i="1" dirty="0" smtClean="0">
                <a:solidFill>
                  <a:srgbClr val="002060"/>
                </a:solidFill>
                <a:latin typeface="Times New Roman" pitchFamily="18" charset="0"/>
                <a:cs typeface="Times New Roman" pitchFamily="18" charset="0"/>
              </a:rPr>
              <a:t>[Section 22]</a:t>
            </a:r>
            <a:r>
              <a:rPr lang="en-US" sz="1800" b="1" dirty="0" smtClean="0">
                <a:solidFill>
                  <a:srgbClr val="002060"/>
                </a:solidFill>
                <a:latin typeface="Times New Roman" pitchFamily="18" charset="0"/>
                <a:cs typeface="Times New Roman" pitchFamily="18" charset="0"/>
              </a:rPr>
              <a:t> </a:t>
            </a:r>
          </a:p>
          <a:p>
            <a:pPr algn="just"/>
            <a:r>
              <a:rPr lang="en-US" sz="1800" dirty="0" smtClean="0">
                <a:solidFill>
                  <a:srgbClr val="002060"/>
                </a:solidFill>
                <a:latin typeface="Times New Roman" pitchFamily="18" charset="0"/>
                <a:cs typeface="Times New Roman" pitchFamily="18" charset="0"/>
              </a:rPr>
              <a:t>A registered proprietor can institute </a:t>
            </a:r>
            <a:r>
              <a:rPr lang="en-US" sz="1800" i="1" dirty="0" smtClean="0">
                <a:solidFill>
                  <a:srgbClr val="002060"/>
                </a:solidFill>
                <a:latin typeface="Times New Roman" pitchFamily="18" charset="0"/>
                <a:cs typeface="Times New Roman" pitchFamily="18" charset="0"/>
              </a:rPr>
              <a:t>a suit for injunction </a:t>
            </a:r>
            <a:r>
              <a:rPr lang="en-US" sz="1800" dirty="0" smtClean="0">
                <a:solidFill>
                  <a:srgbClr val="002060"/>
                </a:solidFill>
                <a:latin typeface="Times New Roman" pitchFamily="18" charset="0"/>
                <a:cs typeface="Times New Roman" pitchFamily="18" charset="0"/>
              </a:rPr>
              <a:t>as well as </a:t>
            </a:r>
            <a:r>
              <a:rPr lang="en-US" sz="1800" i="1" dirty="0" smtClean="0">
                <a:solidFill>
                  <a:srgbClr val="002060"/>
                </a:solidFill>
                <a:latin typeface="Times New Roman" pitchFamily="18" charset="0"/>
                <a:cs typeface="Times New Roman" pitchFamily="18" charset="0"/>
              </a:rPr>
              <a:t>recovery of damages </a:t>
            </a:r>
            <a:r>
              <a:rPr lang="en-US" sz="1800" dirty="0" smtClean="0">
                <a:solidFill>
                  <a:srgbClr val="002060"/>
                </a:solidFill>
                <a:latin typeface="Times New Roman" pitchFamily="18" charset="0"/>
                <a:cs typeface="Times New Roman" pitchFamily="18" charset="0"/>
              </a:rPr>
              <a:t>against any person engaged in piracy of the registered design. Such legal proceedings can be instituted from the date of registration and till the expiry of copyright. </a:t>
            </a:r>
          </a:p>
          <a:p>
            <a:pPr algn="just"/>
            <a:r>
              <a:rPr lang="en-US" sz="1800" dirty="0" smtClean="0">
                <a:solidFill>
                  <a:srgbClr val="002060"/>
                </a:solidFill>
                <a:latin typeface="Times New Roman" pitchFamily="18" charset="0"/>
                <a:cs typeface="Times New Roman" pitchFamily="18" charset="0"/>
              </a:rPr>
              <a:t>If any person commits piracy of a registered design, as defined in Section 22, he shall be liable to pay for a payment of a sum not exceeding </a:t>
            </a:r>
            <a:r>
              <a:rPr lang="en-US" sz="1800" dirty="0" smtClean="0">
                <a:solidFill>
                  <a:srgbClr val="002060"/>
                </a:solidFill>
                <a:latin typeface="Times New Roman" pitchFamily="18" charset="0"/>
                <a:cs typeface="Times New Roman" pitchFamily="18" charset="0"/>
              </a:rPr>
              <a:t> </a:t>
            </a:r>
            <a:r>
              <a:rPr lang="en-US" sz="1800" dirty="0" err="1" smtClean="0">
                <a:solidFill>
                  <a:srgbClr val="002060"/>
                </a:solidFill>
                <a:latin typeface="Times New Roman" pitchFamily="18" charset="0"/>
                <a:cs typeface="Times New Roman" pitchFamily="18" charset="0"/>
              </a:rPr>
              <a:t>Rs</a:t>
            </a:r>
            <a:r>
              <a:rPr lang="en-US" sz="1800" dirty="0" smtClean="0">
                <a:solidFill>
                  <a:srgbClr val="002060"/>
                </a:solidFill>
                <a:latin typeface="Times New Roman" pitchFamily="18" charset="0"/>
                <a:cs typeface="Times New Roman" pitchFamily="18" charset="0"/>
              </a:rPr>
              <a:t>. 25,000</a:t>
            </a:r>
            <a:r>
              <a:rPr lang="en-US" sz="1800" dirty="0" smtClean="0">
                <a:solidFill>
                  <a:srgbClr val="002060"/>
                </a:solidFill>
                <a:latin typeface="Times New Roman" pitchFamily="18" charset="0"/>
                <a:cs typeface="Times New Roman" pitchFamily="18" charset="0"/>
              </a:rPr>
              <a:t>/- </a:t>
            </a:r>
            <a:r>
              <a:rPr lang="en-US" sz="1800" i="1" dirty="0" smtClean="0">
                <a:solidFill>
                  <a:srgbClr val="002060"/>
                </a:solidFill>
                <a:latin typeface="Times New Roman" pitchFamily="18" charset="0"/>
                <a:cs typeface="Times New Roman" pitchFamily="18" charset="0"/>
              </a:rPr>
              <a:t>recoverable as contract debt</a:t>
            </a:r>
            <a:r>
              <a:rPr lang="en-US" sz="1800" dirty="0" smtClean="0">
                <a:solidFill>
                  <a:srgbClr val="002060"/>
                </a:solidFill>
                <a:latin typeface="Times New Roman" pitchFamily="18" charset="0"/>
                <a:cs typeface="Times New Roman" pitchFamily="18" charset="0"/>
              </a:rPr>
              <a:t>. </a:t>
            </a:r>
            <a:r>
              <a:rPr lang="en-US" sz="1800" b="1" i="1">
                <a:solidFill>
                  <a:srgbClr val="002060"/>
                </a:solidFill>
                <a:latin typeface="Times New Roman" pitchFamily="18" charset="0"/>
                <a:cs typeface="Times New Roman" pitchFamily="18" charset="0"/>
              </a:rPr>
              <a:t>[Section 22]</a:t>
            </a:r>
            <a:r>
              <a:rPr lang="en-US" sz="1800" b="1">
                <a:solidFill>
                  <a:srgbClr val="002060"/>
                </a:solidFill>
                <a:latin typeface="Times New Roman" pitchFamily="18" charset="0"/>
                <a:cs typeface="Times New Roman" pitchFamily="18" charset="0"/>
              </a:rPr>
              <a:t> </a:t>
            </a:r>
            <a:endParaRPr lang="en-US" sz="1800" dirty="0" smtClean="0">
              <a:solidFill>
                <a:srgbClr val="002060"/>
              </a:solidFill>
              <a:latin typeface="Times New Roman" pitchFamily="18" charset="0"/>
              <a:cs typeface="Times New Roman" pitchFamily="18" charset="0"/>
            </a:endParaRPr>
          </a:p>
          <a:p>
            <a:pPr algn="just"/>
            <a:r>
              <a:rPr lang="en-US" sz="1800" dirty="0" smtClean="0">
                <a:solidFill>
                  <a:srgbClr val="002060"/>
                </a:solidFill>
                <a:latin typeface="Times New Roman" pitchFamily="18" charset="0"/>
                <a:cs typeface="Times New Roman" pitchFamily="18" charset="0"/>
              </a:rPr>
              <a:t>The suit for injunction/damages shall not be instituted in any Court below </a:t>
            </a:r>
            <a:r>
              <a:rPr lang="en-US" sz="1800" i="1" dirty="0" smtClean="0">
                <a:solidFill>
                  <a:srgbClr val="002060"/>
                </a:solidFill>
                <a:latin typeface="Times New Roman" pitchFamily="18" charset="0"/>
                <a:cs typeface="Times New Roman" pitchFamily="18" charset="0"/>
              </a:rPr>
              <a:t>the Court of District Judge. </a:t>
            </a:r>
          </a:p>
          <a:p>
            <a:pPr algn="just"/>
            <a:r>
              <a:rPr lang="en-US" sz="1800" dirty="0" smtClean="0">
                <a:solidFill>
                  <a:srgbClr val="002060"/>
                </a:solidFill>
                <a:latin typeface="Times New Roman" pitchFamily="18" charset="0"/>
                <a:cs typeface="Times New Roman" pitchFamily="18" charset="0"/>
              </a:rPr>
              <a:t>However, there are </a:t>
            </a:r>
            <a:r>
              <a:rPr lang="en-US" sz="1800" i="1" dirty="0" smtClean="0">
                <a:solidFill>
                  <a:srgbClr val="002060"/>
                </a:solidFill>
                <a:latin typeface="Times New Roman" pitchFamily="18" charset="0"/>
                <a:cs typeface="Times New Roman" pitchFamily="18" charset="0"/>
              </a:rPr>
              <a:t>no criminal proceedings </a:t>
            </a:r>
            <a:r>
              <a:rPr lang="en-US" sz="1800" dirty="0" smtClean="0">
                <a:solidFill>
                  <a:srgbClr val="002060"/>
                </a:solidFill>
                <a:latin typeface="Times New Roman" pitchFamily="18" charset="0"/>
                <a:cs typeface="Times New Roman" pitchFamily="18" charset="0"/>
              </a:rPr>
              <a:t>prescribed against the piracy of registered design under this Design Act, 2000.</a:t>
            </a:r>
          </a:p>
          <a:p>
            <a:pPr algn="just"/>
            <a:r>
              <a:rPr lang="en-US" sz="1800" dirty="0" smtClean="0">
                <a:solidFill>
                  <a:srgbClr val="002060"/>
                </a:solidFill>
                <a:latin typeface="Times New Roman" pitchFamily="18" charset="0"/>
                <a:cs typeface="Times New Roman" pitchFamily="18" charset="0"/>
              </a:rPr>
              <a:t>To conclude, industrial design has become an </a:t>
            </a:r>
            <a:r>
              <a:rPr lang="en-US" sz="1800" i="1" dirty="0" smtClean="0">
                <a:solidFill>
                  <a:srgbClr val="002060"/>
                </a:solidFill>
                <a:latin typeface="Times New Roman" pitchFamily="18" charset="0"/>
                <a:cs typeface="Times New Roman" pitchFamily="18" charset="0"/>
              </a:rPr>
              <a:t>integral part of consumer culture </a:t>
            </a:r>
            <a:r>
              <a:rPr lang="en-US" sz="1800" dirty="0" smtClean="0">
                <a:solidFill>
                  <a:srgbClr val="002060"/>
                </a:solidFill>
                <a:latin typeface="Times New Roman" pitchFamily="18" charset="0"/>
                <a:cs typeface="Times New Roman" pitchFamily="18" charset="0"/>
              </a:rPr>
              <a:t>where rival articles compete for consumer’s attention. It has become important therefore, to grant to an original industrial design adequate protection. The Design Act, 2000 adequately provides the legal protection to the industrial designs in India.</a:t>
            </a:r>
          </a:p>
          <a:p>
            <a:pPr algn="ctr">
              <a:buNone/>
            </a:pPr>
            <a:r>
              <a:rPr lang="en-US" sz="1800" b="1" i="1" dirty="0" smtClean="0">
                <a:solidFill>
                  <a:srgbClr val="002060"/>
                </a:solidFill>
                <a:latin typeface="Times New Roman" pitchFamily="18" charset="0"/>
                <a:cs typeface="Times New Roman" pitchFamily="18" charset="0"/>
              </a:rPr>
              <a:t>Thanks!</a:t>
            </a:r>
            <a:endParaRPr lang="en-US" sz="1800" b="1" i="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382000" cy="533400"/>
          </a:xfrm>
        </p:spPr>
        <p:txBody>
          <a:bodyPr>
            <a:normAutofit/>
          </a:bodyPr>
          <a:lstStyle/>
          <a:p>
            <a:pPr algn="l"/>
            <a:r>
              <a:rPr lang="en-US" sz="2000" b="1" i="1" dirty="0" smtClean="0">
                <a:solidFill>
                  <a:srgbClr val="C00000"/>
                </a:solidFill>
                <a:latin typeface="Times New Roman" pitchFamily="18" charset="0"/>
                <a:cs typeface="Times New Roman" pitchFamily="18" charset="0"/>
              </a:rPr>
              <a:t>INTRODUCTION</a:t>
            </a:r>
            <a:endParaRPr lang="en-US" sz="20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1066800"/>
            <a:ext cx="8686800" cy="5486400"/>
          </a:xfrm>
        </p:spPr>
        <p:txBody>
          <a:bodyPr>
            <a:normAutofit/>
          </a:bodyPr>
          <a:lstStyle/>
          <a:p>
            <a:pPr algn="just">
              <a:spcBef>
                <a:spcPts val="1200"/>
              </a:spcBef>
            </a:pPr>
            <a:r>
              <a:rPr lang="en-US" sz="1800" dirty="0" smtClean="0">
                <a:solidFill>
                  <a:srgbClr val="002060"/>
                </a:solidFill>
                <a:latin typeface="Times New Roman" pitchFamily="18" charset="0"/>
                <a:cs typeface="Times New Roman" pitchFamily="18" charset="0"/>
              </a:rPr>
              <a:t>Industrial design plays an important role in the </a:t>
            </a:r>
            <a:r>
              <a:rPr lang="en-US" sz="1800" i="1" dirty="0" smtClean="0">
                <a:solidFill>
                  <a:srgbClr val="002060"/>
                </a:solidFill>
                <a:latin typeface="Times New Roman" pitchFamily="18" charset="0"/>
                <a:cs typeface="Times New Roman" pitchFamily="18" charset="0"/>
              </a:rPr>
              <a:t>trading of consumer goods or products</a:t>
            </a:r>
            <a:r>
              <a:rPr lang="en-US" sz="1800" dirty="0" smtClean="0">
                <a:solidFill>
                  <a:srgbClr val="002060"/>
                </a:solidFill>
                <a:latin typeface="Times New Roman" pitchFamily="18" charset="0"/>
                <a:cs typeface="Times New Roman" pitchFamily="18" charset="0"/>
              </a:rPr>
              <a:t>. Industrial designs </a:t>
            </a:r>
            <a:r>
              <a:rPr lang="en-US" sz="1800" dirty="0" smtClean="0">
                <a:solidFill>
                  <a:srgbClr val="002060"/>
                </a:solidFill>
                <a:latin typeface="Times New Roman" pitchFamily="18" charset="0"/>
                <a:cs typeface="Times New Roman" pitchFamily="18" charset="0"/>
              </a:rPr>
              <a:t>make </a:t>
            </a:r>
            <a:r>
              <a:rPr lang="en-US" sz="1800" i="1" dirty="0" smtClean="0">
                <a:solidFill>
                  <a:srgbClr val="002060"/>
                </a:solidFill>
                <a:latin typeface="Times New Roman" pitchFamily="18" charset="0"/>
                <a:cs typeface="Times New Roman" pitchFamily="18" charset="0"/>
              </a:rPr>
              <a:t>a product attractive and appealing</a:t>
            </a:r>
            <a:r>
              <a:rPr lang="en-US" sz="1800" dirty="0" smtClean="0">
                <a:solidFill>
                  <a:srgbClr val="002060"/>
                </a:solidFill>
                <a:latin typeface="Times New Roman" pitchFamily="18" charset="0"/>
                <a:cs typeface="Times New Roman" pitchFamily="18" charset="0"/>
              </a:rPr>
              <a:t>; hence, </a:t>
            </a:r>
            <a:r>
              <a:rPr lang="en-US" sz="1800" i="1" dirty="0" smtClean="0">
                <a:solidFill>
                  <a:srgbClr val="002060"/>
                </a:solidFill>
                <a:latin typeface="Times New Roman" pitchFamily="18" charset="0"/>
                <a:cs typeface="Times New Roman" pitchFamily="18" charset="0"/>
              </a:rPr>
              <a:t>they add to the commercial value of a product and increase its marketability. </a:t>
            </a:r>
          </a:p>
          <a:p>
            <a:pPr algn="just">
              <a:spcBef>
                <a:spcPts val="1200"/>
              </a:spcBef>
            </a:pPr>
            <a:r>
              <a:rPr lang="en-US" sz="1800" i="1" dirty="0" smtClean="0">
                <a:solidFill>
                  <a:srgbClr val="002060"/>
                </a:solidFill>
                <a:latin typeface="Times New Roman" pitchFamily="18" charset="0"/>
                <a:cs typeface="Times New Roman" pitchFamily="18" charset="0"/>
              </a:rPr>
              <a:t>An industrial design is the ornamental or aesthetic aspect of a useful article</a:t>
            </a:r>
            <a:r>
              <a:rPr lang="en-US" sz="1800" dirty="0" smtClean="0">
                <a:solidFill>
                  <a:srgbClr val="002060"/>
                </a:solidFill>
                <a:latin typeface="Times New Roman" pitchFamily="18" charset="0"/>
                <a:cs typeface="Times New Roman" pitchFamily="18" charset="0"/>
              </a:rPr>
              <a:t>, which must appeal to the sense of sight and may consist of the shape and/or pattern and/or </a:t>
            </a:r>
            <a:r>
              <a:rPr lang="en-US" sz="1800" dirty="0" err="1" smtClean="0">
                <a:solidFill>
                  <a:srgbClr val="002060"/>
                </a:solidFill>
                <a:latin typeface="Times New Roman" pitchFamily="18" charset="0"/>
                <a:cs typeface="Times New Roman" pitchFamily="18" charset="0"/>
              </a:rPr>
              <a:t>colour</a:t>
            </a:r>
            <a:r>
              <a:rPr lang="en-US" sz="1800" dirty="0" smtClean="0">
                <a:solidFill>
                  <a:srgbClr val="002060"/>
                </a:solidFill>
                <a:latin typeface="Times New Roman" pitchFamily="18" charset="0"/>
                <a:cs typeface="Times New Roman" pitchFamily="18" charset="0"/>
              </a:rPr>
              <a:t> of article. </a:t>
            </a:r>
            <a:r>
              <a:rPr lang="en-US" sz="1800" i="1" dirty="0" smtClean="0">
                <a:solidFill>
                  <a:srgbClr val="002060"/>
                </a:solidFill>
                <a:latin typeface="Times New Roman" pitchFamily="18" charset="0"/>
                <a:cs typeface="Times New Roman" pitchFamily="18" charset="0"/>
              </a:rPr>
              <a:t>An industrial design to be protectable must be new and original. </a:t>
            </a:r>
          </a:p>
          <a:p>
            <a:pPr algn="just">
              <a:spcBef>
                <a:spcPts val="1200"/>
              </a:spcBef>
            </a:pPr>
            <a:r>
              <a:rPr lang="en-US" sz="1800" dirty="0" smtClean="0">
                <a:solidFill>
                  <a:srgbClr val="002060"/>
                </a:solidFill>
                <a:latin typeface="Times New Roman" pitchFamily="18" charset="0"/>
                <a:cs typeface="Times New Roman" pitchFamily="18" charset="0"/>
              </a:rPr>
              <a:t>The protection of industrial design is important as it </a:t>
            </a:r>
            <a:r>
              <a:rPr lang="en-US" sz="1800" i="1" dirty="0" smtClean="0">
                <a:solidFill>
                  <a:srgbClr val="002060"/>
                </a:solidFill>
                <a:latin typeface="Times New Roman" pitchFamily="18" charset="0"/>
                <a:cs typeface="Times New Roman" pitchFamily="18" charset="0"/>
              </a:rPr>
              <a:t>encourages the creativity </a:t>
            </a:r>
            <a:r>
              <a:rPr lang="en-US" sz="1800" dirty="0" smtClean="0">
                <a:solidFill>
                  <a:srgbClr val="002060"/>
                </a:solidFill>
                <a:latin typeface="Times New Roman" pitchFamily="18" charset="0"/>
                <a:cs typeface="Times New Roman" pitchFamily="18" charset="0"/>
              </a:rPr>
              <a:t>in the industrial and manufacturing sectors and </a:t>
            </a:r>
            <a:r>
              <a:rPr lang="en-US" sz="1800" i="1" dirty="0" smtClean="0">
                <a:solidFill>
                  <a:srgbClr val="002060"/>
                </a:solidFill>
                <a:latin typeface="Times New Roman" pitchFamily="18" charset="0"/>
                <a:cs typeface="Times New Roman" pitchFamily="18" charset="0"/>
              </a:rPr>
              <a:t>helps in the economic development </a:t>
            </a:r>
            <a:r>
              <a:rPr lang="en-US" sz="1800" dirty="0" smtClean="0">
                <a:solidFill>
                  <a:srgbClr val="002060"/>
                </a:solidFill>
                <a:latin typeface="Times New Roman" pitchFamily="18" charset="0"/>
                <a:cs typeface="Times New Roman" pitchFamily="18" charset="0"/>
              </a:rPr>
              <a:t>of a nation. </a:t>
            </a:r>
          </a:p>
          <a:p>
            <a:pPr algn="just">
              <a:spcBef>
                <a:spcPts val="1200"/>
              </a:spcBef>
            </a:pPr>
            <a:r>
              <a:rPr lang="en-US" sz="1800" dirty="0" smtClean="0">
                <a:solidFill>
                  <a:srgbClr val="002060"/>
                </a:solidFill>
                <a:latin typeface="Times New Roman" pitchFamily="18" charset="0"/>
                <a:cs typeface="Times New Roman" pitchFamily="18" charset="0"/>
              </a:rPr>
              <a:t>It has become important therefore, to </a:t>
            </a:r>
            <a:r>
              <a:rPr lang="en-US" sz="1800" dirty="0">
                <a:solidFill>
                  <a:srgbClr val="002060"/>
                </a:solidFill>
                <a:latin typeface="Times New Roman" pitchFamily="18" charset="0"/>
                <a:cs typeface="Times New Roman" pitchFamily="18" charset="0"/>
              </a:rPr>
              <a:t>grant </a:t>
            </a:r>
            <a:r>
              <a:rPr lang="en-US" sz="1800" dirty="0" smtClean="0">
                <a:solidFill>
                  <a:srgbClr val="002060"/>
                </a:solidFill>
                <a:latin typeface="Times New Roman" pitchFamily="18" charset="0"/>
                <a:cs typeface="Times New Roman" pitchFamily="18" charset="0"/>
              </a:rPr>
              <a:t>adequate legal </a:t>
            </a:r>
            <a:r>
              <a:rPr lang="en-US" sz="1800" dirty="0">
                <a:solidFill>
                  <a:srgbClr val="002060"/>
                </a:solidFill>
                <a:latin typeface="Times New Roman" pitchFamily="18" charset="0"/>
                <a:cs typeface="Times New Roman" pitchFamily="18" charset="0"/>
              </a:rPr>
              <a:t>protection </a:t>
            </a:r>
            <a:r>
              <a:rPr lang="en-US" sz="1800" dirty="0" smtClean="0">
                <a:solidFill>
                  <a:srgbClr val="002060"/>
                </a:solidFill>
                <a:latin typeface="Times New Roman" pitchFamily="18" charset="0"/>
                <a:cs typeface="Times New Roman" pitchFamily="18" charset="0"/>
              </a:rPr>
              <a:t>to an original industrial </a:t>
            </a:r>
            <a:r>
              <a:rPr lang="en-US" sz="1800" dirty="0" smtClean="0">
                <a:solidFill>
                  <a:srgbClr val="002060"/>
                </a:solidFill>
                <a:latin typeface="Times New Roman" pitchFamily="18" charset="0"/>
                <a:cs typeface="Times New Roman" pitchFamily="18" charset="0"/>
              </a:rPr>
              <a:t>design. </a:t>
            </a:r>
            <a:r>
              <a:rPr lang="en-US" sz="1800" i="1" dirty="0" smtClean="0">
                <a:solidFill>
                  <a:srgbClr val="002060"/>
                </a:solidFill>
                <a:latin typeface="Times New Roman" pitchFamily="18" charset="0"/>
                <a:cs typeface="Times New Roman" pitchFamily="18" charset="0"/>
              </a:rPr>
              <a:t>An effective system of protection also benefits consumers and the public at large, by promoting fair competition and honest trade practices.</a:t>
            </a:r>
          </a:p>
          <a:p>
            <a:pPr algn="just">
              <a:spcBef>
                <a:spcPts val="1200"/>
              </a:spcBef>
            </a:pPr>
            <a:r>
              <a:rPr lang="en-US" sz="1800" i="1" dirty="0" smtClean="0">
                <a:solidFill>
                  <a:srgbClr val="002060"/>
                </a:solidFill>
                <a:latin typeface="Times New Roman" pitchFamily="18" charset="0"/>
                <a:cs typeface="Times New Roman" pitchFamily="18" charset="0"/>
              </a:rPr>
              <a:t>Textile designs were the first to receive legal protection. As early as in 1787 the first Act for design protection was enacted in Great Britain for the encouragement of the arts of design</a:t>
            </a:r>
            <a:r>
              <a:rPr lang="en-US" sz="1800" dirty="0" smtClean="0">
                <a:solidFill>
                  <a:srgbClr val="002060"/>
                </a:solidFill>
                <a:latin typeface="Times New Roman" pitchFamily="18" charset="0"/>
                <a:cs typeface="Times New Roman" pitchFamily="18" charset="0"/>
              </a:rPr>
              <a:t>. This was an experimental measure extending protection for a limited duration. Shortly thereafter its life was extended and it was made perpetual. </a:t>
            </a:r>
            <a:r>
              <a:rPr lang="en-US" sz="1800" i="1" dirty="0" smtClean="0">
                <a:solidFill>
                  <a:srgbClr val="002060"/>
                </a:solidFill>
                <a:latin typeface="Times New Roman" pitchFamily="18" charset="0"/>
                <a:cs typeface="Times New Roman" pitchFamily="18" charset="0"/>
              </a:rPr>
              <a:t>In 1839 the protection under the Act was enlarged to cover “Designs for Printing other woven Fabrics".</a:t>
            </a:r>
          </a:p>
          <a:p>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381000"/>
          </a:xfrm>
        </p:spPr>
        <p:txBody>
          <a:bodyPr>
            <a:noAutofit/>
          </a:bodyPr>
          <a:lstStyle/>
          <a:p>
            <a:pPr algn="l"/>
            <a:r>
              <a:rPr lang="en-US" sz="2000" b="1" i="1" dirty="0" smtClean="0">
                <a:solidFill>
                  <a:srgbClr val="C00000"/>
                </a:solidFill>
                <a:latin typeface="Times New Roman" pitchFamily="18" charset="0"/>
                <a:cs typeface="Times New Roman" pitchFamily="18" charset="0"/>
              </a:rPr>
              <a:t>LEGAL PROTECTION UNDER INDIAN LEGISLATION</a:t>
            </a:r>
            <a:endParaRPr lang="en-US" sz="20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609600"/>
            <a:ext cx="8763000" cy="6019800"/>
          </a:xfrm>
        </p:spPr>
        <p:txBody>
          <a:bodyPr>
            <a:noAutofit/>
          </a:bodyPr>
          <a:lstStyle/>
          <a:p>
            <a:pPr algn="just"/>
            <a:r>
              <a:rPr lang="en-US" sz="1800" i="1" dirty="0" smtClean="0">
                <a:solidFill>
                  <a:srgbClr val="002060"/>
                </a:solidFill>
                <a:latin typeface="Times New Roman" pitchFamily="18" charset="0"/>
                <a:cs typeface="Times New Roman" pitchFamily="18" charset="0"/>
              </a:rPr>
              <a:t>The first designs legislation enacted in India for the protection of Industrial Designs was the Patents and Designs Protection Act, 1872. </a:t>
            </a:r>
            <a:r>
              <a:rPr lang="en-US" sz="1800" dirty="0" smtClean="0">
                <a:solidFill>
                  <a:srgbClr val="002060"/>
                </a:solidFill>
                <a:latin typeface="Times New Roman" pitchFamily="18" charset="0"/>
                <a:cs typeface="Times New Roman" pitchFamily="18" charset="0"/>
              </a:rPr>
              <a:t>It was enacted to supplement the Act of 1859 for granting exclusive privileges to inventors and added protection for Industrial Design.</a:t>
            </a:r>
          </a:p>
          <a:p>
            <a:pPr algn="just"/>
            <a:r>
              <a:rPr lang="en-US" sz="1800" dirty="0" smtClean="0">
                <a:solidFill>
                  <a:srgbClr val="002060"/>
                </a:solidFill>
                <a:latin typeface="Times New Roman" pitchFamily="18" charset="0"/>
                <a:cs typeface="Times New Roman" pitchFamily="18" charset="0"/>
              </a:rPr>
              <a:t>The Act of 1872 was passed to extend similar privileges to the inventors of “</a:t>
            </a:r>
            <a:r>
              <a:rPr lang="en-US" sz="1800" i="1" dirty="0" smtClean="0">
                <a:solidFill>
                  <a:srgbClr val="002060"/>
                </a:solidFill>
                <a:latin typeface="Times New Roman" pitchFamily="18" charset="0"/>
                <a:cs typeface="Times New Roman" pitchFamily="18" charset="0"/>
              </a:rPr>
              <a:t>any new and original pattern and design”</a:t>
            </a:r>
            <a:r>
              <a:rPr lang="en-US" sz="1800" dirty="0" smtClean="0">
                <a:solidFill>
                  <a:srgbClr val="002060"/>
                </a:solidFill>
                <a:latin typeface="Times New Roman" pitchFamily="18" charset="0"/>
                <a:cs typeface="Times New Roman" pitchFamily="18" charset="0"/>
              </a:rPr>
              <a:t> in British India. Further, the (British) Patents and Designs Act, 1907, became the basis of the Indian Patents and Designs Act, 1911. To make the Indian Design Law in compliance to the </a:t>
            </a:r>
            <a:r>
              <a:rPr lang="en-US" sz="1800" dirty="0" smtClean="0">
                <a:solidFill>
                  <a:srgbClr val="002060"/>
                </a:solidFill>
                <a:latin typeface="Times New Roman" pitchFamily="18" charset="0"/>
                <a:cs typeface="Times New Roman" pitchFamily="18" charset="0"/>
              </a:rPr>
              <a:t>TRIPS 1995, </a:t>
            </a:r>
            <a:r>
              <a:rPr lang="en-US" sz="1800" dirty="0" smtClean="0">
                <a:solidFill>
                  <a:srgbClr val="002060"/>
                </a:solidFill>
                <a:latin typeface="Times New Roman" pitchFamily="18" charset="0"/>
                <a:cs typeface="Times New Roman" pitchFamily="18" charset="0"/>
              </a:rPr>
              <a:t>the new Designs Act, 2000 </a:t>
            </a:r>
            <a:r>
              <a:rPr lang="en-US" sz="1800" dirty="0" smtClean="0">
                <a:solidFill>
                  <a:srgbClr val="002060"/>
                </a:solidFill>
                <a:latin typeface="Times New Roman" pitchFamily="18" charset="0"/>
                <a:cs typeface="Times New Roman" pitchFamily="18" charset="0"/>
              </a:rPr>
              <a:t>has </a:t>
            </a:r>
            <a:r>
              <a:rPr lang="en-US" sz="1800" dirty="0" smtClean="0">
                <a:solidFill>
                  <a:srgbClr val="002060"/>
                </a:solidFill>
                <a:latin typeface="Times New Roman" pitchFamily="18" charset="0"/>
                <a:cs typeface="Times New Roman" pitchFamily="18" charset="0"/>
              </a:rPr>
              <a:t>been passed by the Parliament.</a:t>
            </a:r>
          </a:p>
          <a:p>
            <a:pPr algn="just"/>
            <a:r>
              <a:rPr lang="en-US" sz="1800" dirty="0" smtClean="0">
                <a:solidFill>
                  <a:srgbClr val="002060"/>
                </a:solidFill>
                <a:latin typeface="Times New Roman" pitchFamily="18" charset="0"/>
                <a:cs typeface="Times New Roman" pitchFamily="18" charset="0"/>
              </a:rPr>
              <a:t>The new </a:t>
            </a:r>
            <a:r>
              <a:rPr lang="en-US" sz="1800" b="1" i="1" dirty="0" smtClean="0">
                <a:solidFill>
                  <a:srgbClr val="002060"/>
                </a:solidFill>
                <a:latin typeface="Times New Roman" pitchFamily="18" charset="0"/>
                <a:cs typeface="Times New Roman" pitchFamily="18" charset="0"/>
              </a:rPr>
              <a:t>Design Act, 2000 </a:t>
            </a:r>
            <a:r>
              <a:rPr lang="en-US" sz="1800" dirty="0" smtClean="0">
                <a:solidFill>
                  <a:srgbClr val="002060"/>
                </a:solidFill>
                <a:latin typeface="Times New Roman" pitchFamily="18" charset="0"/>
                <a:cs typeface="Times New Roman" pitchFamily="18" charset="0"/>
              </a:rPr>
              <a:t>was enacted in Parliament for the legal protection to industrial design in India on </a:t>
            </a:r>
            <a:r>
              <a:rPr lang="en-US" sz="1800" i="1" dirty="0" smtClean="0">
                <a:solidFill>
                  <a:srgbClr val="002060"/>
                </a:solidFill>
                <a:latin typeface="Times New Roman" pitchFamily="18" charset="0"/>
                <a:cs typeface="Times New Roman" pitchFamily="18" charset="0"/>
              </a:rPr>
              <a:t>25 May, 2000.</a:t>
            </a:r>
            <a:r>
              <a:rPr lang="en-US" sz="1800" dirty="0" smtClean="0">
                <a:solidFill>
                  <a:srgbClr val="002060"/>
                </a:solidFill>
                <a:latin typeface="Times New Roman" pitchFamily="18" charset="0"/>
                <a:cs typeface="Times New Roman" pitchFamily="18" charset="0"/>
              </a:rPr>
              <a:t> The </a:t>
            </a:r>
            <a:r>
              <a:rPr lang="en-US" sz="1800" i="1" dirty="0" smtClean="0">
                <a:solidFill>
                  <a:srgbClr val="002060"/>
                </a:solidFill>
                <a:latin typeface="Times New Roman" pitchFamily="18" charset="0"/>
                <a:cs typeface="Times New Roman" pitchFamily="18" charset="0"/>
              </a:rPr>
              <a:t>object</a:t>
            </a:r>
            <a:r>
              <a:rPr lang="en-US" sz="1800" dirty="0" smtClean="0">
                <a:solidFill>
                  <a:srgbClr val="002060"/>
                </a:solidFill>
                <a:latin typeface="Times New Roman" pitchFamily="18" charset="0"/>
                <a:cs typeface="Times New Roman" pitchFamily="18" charset="0"/>
              </a:rPr>
              <a:t> was to give effective protection to the industrial design under IPR regime. Its effect and scope may be explained from the definitions and provisions given under this Act.</a:t>
            </a:r>
          </a:p>
          <a:p>
            <a:pPr algn="just"/>
            <a:r>
              <a:rPr lang="en-US" sz="1800" dirty="0" smtClean="0">
                <a:solidFill>
                  <a:srgbClr val="002060"/>
                </a:solidFill>
                <a:latin typeface="Times New Roman" pitchFamily="18" charset="0"/>
                <a:cs typeface="Times New Roman" pitchFamily="18" charset="0"/>
              </a:rPr>
              <a:t>“</a:t>
            </a:r>
            <a:r>
              <a:rPr lang="en-US" sz="1800" b="1" i="1" dirty="0" smtClean="0">
                <a:solidFill>
                  <a:srgbClr val="002060"/>
                </a:solidFill>
                <a:latin typeface="Times New Roman" pitchFamily="18" charset="0"/>
                <a:cs typeface="Times New Roman" pitchFamily="18" charset="0"/>
              </a:rPr>
              <a:t>‘Design’</a:t>
            </a:r>
            <a:r>
              <a:rPr lang="en-US" sz="1800" dirty="0" smtClean="0">
                <a:solidFill>
                  <a:srgbClr val="002060"/>
                </a:solidFill>
                <a:latin typeface="Times New Roman" pitchFamily="18" charset="0"/>
                <a:cs typeface="Times New Roman" pitchFamily="18" charset="0"/>
              </a:rPr>
              <a:t> means only the features of shape, configuration, pattern, ornament or composition of lines or </a:t>
            </a:r>
            <a:r>
              <a:rPr lang="en-US" sz="1800" dirty="0" err="1" smtClean="0">
                <a:solidFill>
                  <a:srgbClr val="002060"/>
                </a:solidFill>
                <a:latin typeface="Times New Roman" pitchFamily="18" charset="0"/>
                <a:cs typeface="Times New Roman" pitchFamily="18" charset="0"/>
              </a:rPr>
              <a:t>colours</a:t>
            </a:r>
            <a:r>
              <a:rPr lang="en-US" sz="1800" dirty="0" smtClean="0">
                <a:solidFill>
                  <a:srgbClr val="002060"/>
                </a:solidFill>
                <a:latin typeface="Times New Roman" pitchFamily="18" charset="0"/>
                <a:cs typeface="Times New Roman" pitchFamily="18" charset="0"/>
              </a:rPr>
              <a:t> applied to any article whether in two dimensional or three dimensional or in both forms, by any industrial process or means, whether manual, mechanical or chemical, separate or combined, which in the finished article appeal to and are judged solely by the eye..” </a:t>
            </a:r>
            <a:r>
              <a:rPr lang="en-US" sz="1800" i="1" dirty="0" smtClean="0">
                <a:solidFill>
                  <a:srgbClr val="002060"/>
                </a:solidFill>
                <a:latin typeface="Times New Roman" pitchFamily="18" charset="0"/>
                <a:cs typeface="Times New Roman" pitchFamily="18" charset="0"/>
              </a:rPr>
              <a:t>[</a:t>
            </a:r>
            <a:r>
              <a:rPr lang="en-US" sz="1800" b="1" i="1" dirty="0" smtClean="0">
                <a:solidFill>
                  <a:srgbClr val="002060"/>
                </a:solidFill>
                <a:latin typeface="Times New Roman" pitchFamily="18" charset="0"/>
                <a:cs typeface="Times New Roman" pitchFamily="18" charset="0"/>
              </a:rPr>
              <a:t>Section 2(d)]</a:t>
            </a:r>
          </a:p>
          <a:p>
            <a:pPr algn="just"/>
            <a:r>
              <a:rPr lang="en-US" sz="1800" dirty="0" smtClean="0">
                <a:solidFill>
                  <a:srgbClr val="002060"/>
                </a:solidFill>
                <a:latin typeface="Times New Roman" pitchFamily="18" charset="0"/>
                <a:cs typeface="Times New Roman" pitchFamily="18" charset="0"/>
              </a:rPr>
              <a:t>The design must be such that in finished </a:t>
            </a:r>
            <a:r>
              <a:rPr lang="en-US" sz="1800" i="1" dirty="0" smtClean="0">
                <a:solidFill>
                  <a:srgbClr val="002060"/>
                </a:solidFill>
                <a:latin typeface="Times New Roman" pitchFamily="18" charset="0"/>
                <a:cs typeface="Times New Roman" pitchFamily="18" charset="0"/>
              </a:rPr>
              <a:t>‘article’</a:t>
            </a:r>
            <a:r>
              <a:rPr lang="en-US" sz="1800" dirty="0" smtClean="0">
                <a:solidFill>
                  <a:srgbClr val="002060"/>
                </a:solidFill>
                <a:latin typeface="Times New Roman" pitchFamily="18" charset="0"/>
                <a:cs typeface="Times New Roman" pitchFamily="18" charset="0"/>
              </a:rPr>
              <a:t>, the features of it appeal to and are judged solely by the eye. Besides, it must be ‘</a:t>
            </a:r>
            <a:r>
              <a:rPr lang="en-US" sz="1800" i="1" dirty="0" smtClean="0">
                <a:solidFill>
                  <a:srgbClr val="002060"/>
                </a:solidFill>
                <a:latin typeface="Times New Roman" pitchFamily="18" charset="0"/>
                <a:cs typeface="Times New Roman" pitchFamily="18" charset="0"/>
              </a:rPr>
              <a:t>new and original’ </a:t>
            </a:r>
            <a:r>
              <a:rPr lang="en-US" sz="1800" dirty="0" smtClean="0">
                <a:solidFill>
                  <a:srgbClr val="002060"/>
                </a:solidFill>
                <a:latin typeface="Times New Roman" pitchFamily="18" charset="0"/>
                <a:cs typeface="Times New Roman" pitchFamily="18" charset="0"/>
              </a:rPr>
              <a:t>with its features and composition of an article.</a:t>
            </a:r>
            <a:r>
              <a:rPr lang="en-US" sz="1800" dirty="0" smtClean="0">
                <a:latin typeface="Times New Roman" pitchFamily="18" charset="0"/>
                <a:cs typeface="Times New Roman" pitchFamily="18" charset="0"/>
              </a:rPr>
              <a:t> </a:t>
            </a: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381000"/>
          </a:xfrm>
        </p:spPr>
        <p:txBody>
          <a:bodyPr>
            <a:normAutofit fontScale="90000"/>
          </a:bodyPr>
          <a:lstStyle/>
          <a:p>
            <a:pPr algn="l"/>
            <a:r>
              <a:rPr lang="en-US" sz="2000" b="1" i="1" dirty="0" smtClean="0">
                <a:solidFill>
                  <a:srgbClr val="C00000"/>
                </a:solidFill>
                <a:latin typeface="Times New Roman" pitchFamily="18" charset="0"/>
                <a:cs typeface="Times New Roman" pitchFamily="18" charset="0"/>
              </a:rPr>
              <a:t>CONTED..</a:t>
            </a:r>
            <a:endParaRPr lang="en-US" sz="20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533400"/>
            <a:ext cx="8839200" cy="6172200"/>
          </a:xfrm>
        </p:spPr>
        <p:txBody>
          <a:bodyPr>
            <a:normAutofit/>
          </a:bodyPr>
          <a:lstStyle/>
          <a:p>
            <a:pPr algn="just">
              <a:spcBef>
                <a:spcPts val="1200"/>
              </a:spcBef>
            </a:pPr>
            <a:r>
              <a:rPr lang="en-US" sz="1800" dirty="0" smtClean="0">
                <a:solidFill>
                  <a:srgbClr val="002060"/>
                </a:solidFill>
                <a:latin typeface="Times New Roman" pitchFamily="18" charset="0"/>
                <a:cs typeface="Times New Roman" pitchFamily="18" charset="0"/>
              </a:rPr>
              <a:t>Herein, </a:t>
            </a:r>
            <a:r>
              <a:rPr lang="en-US" sz="1800" b="1" i="1" dirty="0" smtClean="0">
                <a:solidFill>
                  <a:srgbClr val="002060"/>
                </a:solidFill>
                <a:latin typeface="Times New Roman" pitchFamily="18" charset="0"/>
                <a:cs typeface="Times New Roman" pitchFamily="18" charset="0"/>
              </a:rPr>
              <a:t>‘Article’</a:t>
            </a:r>
            <a:r>
              <a:rPr lang="en-US" sz="1800" dirty="0" smtClean="0">
                <a:solidFill>
                  <a:srgbClr val="002060"/>
                </a:solidFill>
                <a:latin typeface="Times New Roman" pitchFamily="18" charset="0"/>
                <a:cs typeface="Times New Roman" pitchFamily="18" charset="0"/>
              </a:rPr>
              <a:t> means any article of manufacture and any substance, artificial, or partly artificial and partly natural; and includes any part of any article capable of being made and sold separately . </a:t>
            </a:r>
            <a:r>
              <a:rPr lang="en-US" sz="1800" b="1" i="1" dirty="0" smtClean="0">
                <a:solidFill>
                  <a:srgbClr val="002060"/>
                </a:solidFill>
                <a:latin typeface="Times New Roman" pitchFamily="18" charset="0"/>
                <a:cs typeface="Times New Roman" pitchFamily="18" charset="0"/>
              </a:rPr>
              <a:t>[Section 2 (a)] </a:t>
            </a:r>
          </a:p>
          <a:p>
            <a:pPr algn="just">
              <a:spcBef>
                <a:spcPts val="1200"/>
              </a:spcBef>
            </a:pPr>
            <a:r>
              <a:rPr lang="en-US" sz="1800" b="1" i="1" dirty="0" smtClean="0">
                <a:solidFill>
                  <a:srgbClr val="002060"/>
                </a:solidFill>
                <a:latin typeface="Times New Roman" pitchFamily="18" charset="0"/>
                <a:cs typeface="Times New Roman" pitchFamily="18" charset="0"/>
              </a:rPr>
              <a:t>‘Original’</a:t>
            </a:r>
            <a:r>
              <a:rPr lang="en-US" sz="1800" dirty="0" smtClean="0">
                <a:solidFill>
                  <a:srgbClr val="002060"/>
                </a:solidFill>
                <a:latin typeface="Times New Roman" pitchFamily="18" charset="0"/>
                <a:cs typeface="Times New Roman" pitchFamily="18" charset="0"/>
              </a:rPr>
              <a:t> in relation to a design, means originating from the author of such design and includes the cases which though old in themselves yet are new in their application. </a:t>
            </a:r>
            <a:r>
              <a:rPr lang="en-US" sz="1800" b="1" i="1" dirty="0" smtClean="0">
                <a:solidFill>
                  <a:srgbClr val="002060"/>
                </a:solidFill>
                <a:latin typeface="Times New Roman" pitchFamily="18" charset="0"/>
                <a:cs typeface="Times New Roman" pitchFamily="18" charset="0"/>
              </a:rPr>
              <a:t>[Section 2(g)]</a:t>
            </a:r>
          </a:p>
          <a:p>
            <a:pPr algn="just">
              <a:spcBef>
                <a:spcPts val="1200"/>
              </a:spcBef>
            </a:pPr>
            <a:r>
              <a:rPr lang="en-US" sz="1800" dirty="0" smtClean="0">
                <a:solidFill>
                  <a:srgbClr val="002060"/>
                </a:solidFill>
                <a:latin typeface="Times New Roman" pitchFamily="18" charset="0"/>
                <a:cs typeface="Times New Roman" pitchFamily="18" charset="0"/>
              </a:rPr>
              <a:t>A design shall be considered to be </a:t>
            </a:r>
            <a:r>
              <a:rPr lang="en-US" sz="1800" i="1" dirty="0" smtClean="0">
                <a:solidFill>
                  <a:srgbClr val="002060"/>
                </a:solidFill>
                <a:latin typeface="Times New Roman" pitchFamily="18" charset="0"/>
                <a:cs typeface="Times New Roman" pitchFamily="18" charset="0"/>
              </a:rPr>
              <a:t>‘</a:t>
            </a:r>
            <a:r>
              <a:rPr lang="en-US" sz="1800" b="1" i="1" dirty="0" smtClean="0">
                <a:solidFill>
                  <a:srgbClr val="002060"/>
                </a:solidFill>
                <a:latin typeface="Times New Roman" pitchFamily="18" charset="0"/>
                <a:cs typeface="Times New Roman" pitchFamily="18" charset="0"/>
              </a:rPr>
              <a:t>New’, </a:t>
            </a:r>
            <a:r>
              <a:rPr lang="en-US" sz="1800" dirty="0" smtClean="0">
                <a:solidFill>
                  <a:srgbClr val="002060"/>
                </a:solidFill>
                <a:latin typeface="Times New Roman" pitchFamily="18" charset="0"/>
                <a:cs typeface="Times New Roman" pitchFamily="18" charset="0"/>
              </a:rPr>
              <a:t>when it has not been disclosed to the public, anywhere in India or in any other Country by publication or by use or in any other way, prior to the filing date or priority date. A design shall be considered new if it is significantly distinguishable from known designs or combination of known designs. </a:t>
            </a:r>
            <a:r>
              <a:rPr lang="en-US" sz="1800" b="1" i="1" dirty="0" smtClean="0">
                <a:solidFill>
                  <a:srgbClr val="002060"/>
                </a:solidFill>
                <a:latin typeface="Times New Roman" pitchFamily="18" charset="0"/>
                <a:cs typeface="Times New Roman" pitchFamily="18" charset="0"/>
              </a:rPr>
              <a:t>[Section 4]</a:t>
            </a:r>
          </a:p>
          <a:p>
            <a:pPr algn="just">
              <a:spcBef>
                <a:spcPts val="1200"/>
              </a:spcBef>
            </a:pPr>
            <a:r>
              <a:rPr lang="en-US" sz="1800" dirty="0" smtClean="0">
                <a:solidFill>
                  <a:srgbClr val="002060"/>
                </a:solidFill>
                <a:latin typeface="Times New Roman" pitchFamily="18" charset="0"/>
                <a:cs typeface="Times New Roman" pitchFamily="18" charset="0"/>
              </a:rPr>
              <a:t>However, certain things have been </a:t>
            </a:r>
            <a:r>
              <a:rPr lang="en-US" sz="1800" b="1" i="1" dirty="0" smtClean="0">
                <a:solidFill>
                  <a:srgbClr val="002060"/>
                </a:solidFill>
                <a:latin typeface="Times New Roman" pitchFamily="18" charset="0"/>
                <a:cs typeface="Times New Roman" pitchFamily="18" charset="0"/>
              </a:rPr>
              <a:t>excluded</a:t>
            </a:r>
            <a:r>
              <a:rPr lang="en-US" sz="1800" dirty="0" smtClean="0">
                <a:solidFill>
                  <a:srgbClr val="002060"/>
                </a:solidFill>
                <a:latin typeface="Times New Roman" pitchFamily="18" charset="0"/>
                <a:cs typeface="Times New Roman" pitchFamily="18" charset="0"/>
              </a:rPr>
              <a:t> from the definition of ‘design’ such as: </a:t>
            </a:r>
          </a:p>
          <a:p>
            <a:pPr marL="914400" algn="just">
              <a:spcBef>
                <a:spcPts val="600"/>
              </a:spcBef>
              <a:buFont typeface="+mj-lt"/>
              <a:buAutoNum type="alphaLcParenR"/>
            </a:pPr>
            <a:r>
              <a:rPr lang="en-US" sz="1800" dirty="0" smtClean="0">
                <a:solidFill>
                  <a:srgbClr val="002060"/>
                </a:solidFill>
                <a:latin typeface="Times New Roman" pitchFamily="18" charset="0"/>
                <a:cs typeface="Times New Roman" pitchFamily="18" charset="0"/>
              </a:rPr>
              <a:t>any mode or principle of construction; </a:t>
            </a:r>
          </a:p>
          <a:p>
            <a:pPr marL="914400" algn="just">
              <a:spcBef>
                <a:spcPts val="600"/>
              </a:spcBef>
              <a:buFont typeface="+mj-lt"/>
              <a:buAutoNum type="alphaLcParenR"/>
            </a:pPr>
            <a:r>
              <a:rPr lang="en-US" sz="1800" dirty="0" smtClean="0">
                <a:solidFill>
                  <a:srgbClr val="002060"/>
                </a:solidFill>
                <a:latin typeface="Times New Roman" pitchFamily="18" charset="0"/>
                <a:cs typeface="Times New Roman" pitchFamily="18" charset="0"/>
              </a:rPr>
              <a:t>any thing which is in substance a mere mechanical device; </a:t>
            </a:r>
          </a:p>
          <a:p>
            <a:pPr marL="914400" algn="just">
              <a:spcBef>
                <a:spcPts val="600"/>
              </a:spcBef>
              <a:buFont typeface="+mj-lt"/>
              <a:buAutoNum type="alphaLcParenR"/>
            </a:pPr>
            <a:r>
              <a:rPr lang="en-US" sz="1800" dirty="0" smtClean="0">
                <a:solidFill>
                  <a:srgbClr val="002060"/>
                </a:solidFill>
                <a:latin typeface="Times New Roman" pitchFamily="18" charset="0"/>
                <a:cs typeface="Times New Roman" pitchFamily="18" charset="0"/>
              </a:rPr>
              <a:t>any property mark as defined in IPC; </a:t>
            </a:r>
          </a:p>
          <a:p>
            <a:pPr marL="914400" algn="just">
              <a:spcBef>
                <a:spcPts val="600"/>
              </a:spcBef>
              <a:buFont typeface="+mj-lt"/>
              <a:buAutoNum type="alphaLcParenR"/>
            </a:pPr>
            <a:r>
              <a:rPr lang="en-US" sz="1800" dirty="0" smtClean="0">
                <a:solidFill>
                  <a:srgbClr val="002060"/>
                </a:solidFill>
                <a:latin typeface="Times New Roman" pitchFamily="18" charset="0"/>
                <a:cs typeface="Times New Roman" pitchFamily="18" charset="0"/>
              </a:rPr>
              <a:t>any trademark as defined in TM Act; </a:t>
            </a:r>
          </a:p>
          <a:p>
            <a:pPr marL="914400" algn="just">
              <a:spcBef>
                <a:spcPts val="600"/>
              </a:spcBef>
              <a:buFont typeface="+mj-lt"/>
              <a:buAutoNum type="alphaLcParenR"/>
            </a:pPr>
            <a:r>
              <a:rPr lang="en-US" sz="1800" dirty="0" smtClean="0">
                <a:solidFill>
                  <a:srgbClr val="002060"/>
                </a:solidFill>
                <a:latin typeface="Times New Roman" pitchFamily="18" charset="0"/>
                <a:cs typeface="Times New Roman" pitchFamily="18" charset="0"/>
              </a:rPr>
              <a:t>any artistic work as defined in Copyright Act.</a:t>
            </a:r>
            <a:endParaRPr lang="en-US" sz="1800"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533400"/>
          </a:xfrm>
        </p:spPr>
        <p:txBody>
          <a:bodyPr>
            <a:normAutofit/>
          </a:bodyPr>
          <a:lstStyle/>
          <a:p>
            <a:pPr algn="l"/>
            <a:r>
              <a:rPr lang="en-US" sz="2000" b="1" i="1" dirty="0" smtClean="0">
                <a:solidFill>
                  <a:srgbClr val="C00000"/>
                </a:solidFill>
                <a:latin typeface="Times New Roman" pitchFamily="18" charset="0"/>
                <a:cs typeface="Times New Roman" pitchFamily="18" charset="0"/>
              </a:rPr>
              <a:t>REGISTRATION OF </a:t>
            </a:r>
            <a:r>
              <a:rPr lang="en-US" sz="2000" b="1" i="1" dirty="0" smtClean="0">
                <a:solidFill>
                  <a:srgbClr val="C00000"/>
                </a:solidFill>
                <a:latin typeface="Times New Roman" pitchFamily="18" charset="0"/>
                <a:cs typeface="Times New Roman" pitchFamily="18" charset="0"/>
              </a:rPr>
              <a:t>DESIGN: [Section 5-10]</a:t>
            </a:r>
            <a:endParaRPr lang="en-US" sz="20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914400"/>
            <a:ext cx="8763000" cy="5410200"/>
          </a:xfrm>
        </p:spPr>
        <p:txBody>
          <a:bodyPr>
            <a:normAutofit/>
          </a:bodyPr>
          <a:lstStyle/>
          <a:p>
            <a:pPr algn="just">
              <a:spcBef>
                <a:spcPts val="1200"/>
              </a:spcBef>
            </a:pPr>
            <a:r>
              <a:rPr lang="en-US" sz="1800" dirty="0">
                <a:solidFill>
                  <a:srgbClr val="002060"/>
                </a:solidFill>
                <a:latin typeface="Times New Roman" pitchFamily="18" charset="0"/>
                <a:cs typeface="Times New Roman" pitchFamily="18" charset="0"/>
              </a:rPr>
              <a:t>T</a:t>
            </a:r>
            <a:r>
              <a:rPr lang="en-US" sz="1800" dirty="0" smtClean="0">
                <a:solidFill>
                  <a:srgbClr val="002060"/>
                </a:solidFill>
                <a:latin typeface="Times New Roman" pitchFamily="18" charset="0"/>
                <a:cs typeface="Times New Roman" pitchFamily="18" charset="0"/>
              </a:rPr>
              <a:t>he </a:t>
            </a:r>
            <a:r>
              <a:rPr lang="en-US" sz="1800" dirty="0" smtClean="0">
                <a:solidFill>
                  <a:srgbClr val="002060"/>
                </a:solidFill>
                <a:latin typeface="Times New Roman" pitchFamily="18" charset="0"/>
                <a:cs typeface="Times New Roman" pitchFamily="18" charset="0"/>
              </a:rPr>
              <a:t>Controller may, on the application of any person claiming to be the proprietor of: </a:t>
            </a:r>
            <a:r>
              <a:rPr lang="en-US" sz="1800" i="1" dirty="0" smtClean="0">
                <a:solidFill>
                  <a:srgbClr val="002060"/>
                </a:solidFill>
                <a:latin typeface="Times New Roman" pitchFamily="18" charset="0"/>
                <a:cs typeface="Times New Roman" pitchFamily="18" charset="0"/>
              </a:rPr>
              <a:t>any new or original design not previously published in any country and which is not contrary to public order or morality </a:t>
            </a:r>
            <a:r>
              <a:rPr lang="en-US" sz="1800" dirty="0" smtClean="0">
                <a:solidFill>
                  <a:srgbClr val="002060"/>
                </a:solidFill>
                <a:latin typeface="Times New Roman" pitchFamily="18" charset="0"/>
                <a:cs typeface="Times New Roman" pitchFamily="18" charset="0"/>
              </a:rPr>
              <a:t>register the design under the Act. </a:t>
            </a:r>
            <a:r>
              <a:rPr lang="en-US" sz="1800" b="1" i="1" dirty="0" smtClean="0">
                <a:solidFill>
                  <a:srgbClr val="002060"/>
                </a:solidFill>
                <a:latin typeface="Times New Roman" pitchFamily="18" charset="0"/>
                <a:cs typeface="Times New Roman" pitchFamily="18" charset="0"/>
              </a:rPr>
              <a:t>[Section 5]</a:t>
            </a:r>
            <a:endParaRPr lang="en-US" sz="1800" b="1" i="1" dirty="0" smtClean="0">
              <a:solidFill>
                <a:srgbClr val="002060"/>
              </a:solidFill>
              <a:latin typeface="Times New Roman" pitchFamily="18" charset="0"/>
              <a:cs typeface="Times New Roman" pitchFamily="18" charset="0"/>
            </a:endParaRPr>
          </a:p>
          <a:p>
            <a:pPr algn="just">
              <a:spcBef>
                <a:spcPts val="1200"/>
              </a:spcBef>
            </a:pPr>
            <a:r>
              <a:rPr lang="en-US" sz="1800" dirty="0" smtClean="0">
                <a:solidFill>
                  <a:srgbClr val="002060"/>
                </a:solidFill>
                <a:latin typeface="Times New Roman" pitchFamily="18" charset="0"/>
                <a:cs typeface="Times New Roman" pitchFamily="18" charset="0"/>
              </a:rPr>
              <a:t>Every application for registration is required to be in the prescribed manner and accompanied by the prescribed fee.  </a:t>
            </a:r>
          </a:p>
          <a:p>
            <a:pPr algn="just">
              <a:spcBef>
                <a:spcPts val="1200"/>
              </a:spcBef>
            </a:pPr>
            <a:r>
              <a:rPr lang="en-US" sz="1800" dirty="0" smtClean="0">
                <a:solidFill>
                  <a:srgbClr val="002060"/>
                </a:solidFill>
                <a:latin typeface="Times New Roman" pitchFamily="18" charset="0"/>
                <a:cs typeface="Times New Roman" pitchFamily="18" charset="0"/>
              </a:rPr>
              <a:t>The Controller </a:t>
            </a:r>
            <a:r>
              <a:rPr lang="en-US" sz="1800" dirty="0" smtClean="0">
                <a:solidFill>
                  <a:srgbClr val="002060"/>
                </a:solidFill>
                <a:latin typeface="Times New Roman" pitchFamily="18" charset="0"/>
                <a:cs typeface="Times New Roman" pitchFamily="18" charset="0"/>
              </a:rPr>
              <a:t>shall, as soon as may be after the registration of a design, </a:t>
            </a:r>
            <a:r>
              <a:rPr lang="en-US" sz="1800" i="1" dirty="0" smtClean="0">
                <a:solidFill>
                  <a:srgbClr val="002060"/>
                </a:solidFill>
                <a:latin typeface="Times New Roman" pitchFamily="18" charset="0"/>
                <a:cs typeface="Times New Roman" pitchFamily="18" charset="0"/>
              </a:rPr>
              <a:t>cause ‘publication’ of the prescribed particulars of the design to be published in the prescribed manner and the design be open to public inspection</a:t>
            </a:r>
            <a:r>
              <a:rPr lang="en-US" sz="1800" dirty="0" smtClean="0">
                <a:solidFill>
                  <a:srgbClr val="002060"/>
                </a:solidFill>
                <a:latin typeface="Times New Roman" pitchFamily="18" charset="0"/>
                <a:cs typeface="Times New Roman" pitchFamily="18" charset="0"/>
              </a:rPr>
              <a:t>. </a:t>
            </a:r>
            <a:r>
              <a:rPr lang="en-US" sz="1800" b="1" i="1" dirty="0">
                <a:solidFill>
                  <a:srgbClr val="002060"/>
                </a:solidFill>
                <a:latin typeface="Times New Roman" pitchFamily="18" charset="0"/>
                <a:cs typeface="Times New Roman" pitchFamily="18" charset="0"/>
              </a:rPr>
              <a:t>[Section </a:t>
            </a:r>
            <a:r>
              <a:rPr lang="en-US" sz="1800" b="1" i="1" dirty="0" smtClean="0">
                <a:solidFill>
                  <a:srgbClr val="002060"/>
                </a:solidFill>
                <a:latin typeface="Times New Roman" pitchFamily="18" charset="0"/>
                <a:cs typeface="Times New Roman" pitchFamily="18" charset="0"/>
              </a:rPr>
              <a:t>7]</a:t>
            </a:r>
            <a:endParaRPr lang="en-US" sz="1800" dirty="0" smtClean="0">
              <a:solidFill>
                <a:srgbClr val="002060"/>
              </a:solidFill>
              <a:latin typeface="Times New Roman" pitchFamily="18" charset="0"/>
              <a:cs typeface="Times New Roman" pitchFamily="18" charset="0"/>
            </a:endParaRPr>
          </a:p>
          <a:p>
            <a:pPr algn="just">
              <a:spcBef>
                <a:spcPts val="1200"/>
              </a:spcBef>
            </a:pPr>
            <a:r>
              <a:rPr lang="en-US" sz="1800" i="1" dirty="0" smtClean="0">
                <a:solidFill>
                  <a:srgbClr val="002060"/>
                </a:solidFill>
                <a:latin typeface="Times New Roman" pitchFamily="18" charset="0"/>
                <a:cs typeface="Times New Roman" pitchFamily="18" charset="0"/>
              </a:rPr>
              <a:t>There are no provisions for the advertisement of application or for inviting any opposition to such registration under this Design Act</a:t>
            </a:r>
            <a:r>
              <a:rPr lang="en-US" sz="1800" dirty="0" smtClean="0">
                <a:solidFill>
                  <a:srgbClr val="002060"/>
                </a:solidFill>
                <a:latin typeface="Times New Roman" pitchFamily="18" charset="0"/>
                <a:cs typeface="Times New Roman" pitchFamily="18" charset="0"/>
              </a:rPr>
              <a:t>.</a:t>
            </a:r>
          </a:p>
          <a:p>
            <a:pPr algn="just">
              <a:spcBef>
                <a:spcPts val="1200"/>
              </a:spcBef>
            </a:pPr>
            <a:r>
              <a:rPr lang="en-US" sz="1800" dirty="0">
                <a:solidFill>
                  <a:srgbClr val="002060"/>
                </a:solidFill>
                <a:latin typeface="Times New Roman" pitchFamily="18" charset="0"/>
                <a:cs typeface="Times New Roman" pitchFamily="18" charset="0"/>
              </a:rPr>
              <a:t>T</a:t>
            </a:r>
            <a:r>
              <a:rPr lang="en-US" sz="1800" dirty="0" smtClean="0">
                <a:solidFill>
                  <a:srgbClr val="002060"/>
                </a:solidFill>
                <a:latin typeface="Times New Roman" pitchFamily="18" charset="0"/>
                <a:cs typeface="Times New Roman" pitchFamily="18" charset="0"/>
              </a:rPr>
              <a:t>he </a:t>
            </a:r>
            <a:r>
              <a:rPr lang="en-US" sz="1800" dirty="0" smtClean="0">
                <a:solidFill>
                  <a:srgbClr val="002060"/>
                </a:solidFill>
                <a:latin typeface="Times New Roman" pitchFamily="18" charset="0"/>
                <a:cs typeface="Times New Roman" pitchFamily="18" charset="0"/>
              </a:rPr>
              <a:t>Controller grants </a:t>
            </a:r>
            <a:r>
              <a:rPr lang="en-US" sz="1800" i="1" dirty="0" smtClean="0">
                <a:solidFill>
                  <a:srgbClr val="002060"/>
                </a:solidFill>
                <a:latin typeface="Times New Roman" pitchFamily="18" charset="0"/>
                <a:cs typeface="Times New Roman" pitchFamily="18" charset="0"/>
              </a:rPr>
              <a:t>a certificate of registration to the proprietor of the design when it is registered. </a:t>
            </a:r>
            <a:r>
              <a:rPr lang="en-US" sz="1800" dirty="0" smtClean="0">
                <a:solidFill>
                  <a:srgbClr val="002060"/>
                </a:solidFill>
                <a:latin typeface="Times New Roman" pitchFamily="18" charset="0"/>
                <a:cs typeface="Times New Roman" pitchFamily="18" charset="0"/>
              </a:rPr>
              <a:t>A design when registered shall be registered as of the date of the application for registration. </a:t>
            </a:r>
            <a:r>
              <a:rPr lang="en-US" sz="1800" b="1" i="1" dirty="0">
                <a:solidFill>
                  <a:srgbClr val="002060"/>
                </a:solidFill>
                <a:latin typeface="Times New Roman" pitchFamily="18" charset="0"/>
                <a:cs typeface="Times New Roman" pitchFamily="18" charset="0"/>
              </a:rPr>
              <a:t>[Section </a:t>
            </a:r>
            <a:r>
              <a:rPr lang="en-US" sz="1800" b="1" i="1" dirty="0" smtClean="0">
                <a:solidFill>
                  <a:srgbClr val="002060"/>
                </a:solidFill>
                <a:latin typeface="Times New Roman" pitchFamily="18" charset="0"/>
                <a:cs typeface="Times New Roman" pitchFamily="18" charset="0"/>
              </a:rPr>
              <a:t>9]</a:t>
            </a:r>
            <a:endParaRPr lang="en-US" sz="1800" dirty="0" smtClean="0">
              <a:solidFill>
                <a:srgbClr val="002060"/>
              </a:solidFill>
              <a:latin typeface="Times New Roman" pitchFamily="18" charset="0"/>
              <a:cs typeface="Times New Roman" pitchFamily="18" charset="0"/>
            </a:endParaRPr>
          </a:p>
          <a:p>
            <a:pPr algn="just">
              <a:spcBef>
                <a:spcPts val="1200"/>
              </a:spcBef>
            </a:pPr>
            <a:r>
              <a:rPr lang="en-US" sz="1800" dirty="0" smtClean="0">
                <a:solidFill>
                  <a:srgbClr val="002060"/>
                </a:solidFill>
                <a:latin typeface="Times New Roman" pitchFamily="18" charset="0"/>
                <a:cs typeface="Times New Roman" pitchFamily="18" charset="0"/>
              </a:rPr>
              <a:t>The registration of design confers on the registered proprietor, copyright in the design for </a:t>
            </a:r>
            <a:r>
              <a:rPr lang="en-US" sz="1800" i="1" dirty="0" smtClean="0">
                <a:solidFill>
                  <a:srgbClr val="002060"/>
                </a:solidFill>
                <a:latin typeface="Times New Roman" pitchFamily="18" charset="0"/>
                <a:cs typeface="Times New Roman" pitchFamily="18" charset="0"/>
              </a:rPr>
              <a:t>a period of </a:t>
            </a:r>
            <a:r>
              <a:rPr lang="en-US" sz="1800" b="1" i="1" dirty="0" smtClean="0">
                <a:solidFill>
                  <a:srgbClr val="002060"/>
                </a:solidFill>
                <a:latin typeface="Times New Roman" pitchFamily="18" charset="0"/>
                <a:cs typeface="Times New Roman" pitchFamily="18" charset="0"/>
              </a:rPr>
              <a:t>Ten Years </a:t>
            </a:r>
            <a:r>
              <a:rPr lang="en-US" sz="1800" i="1" dirty="0" smtClean="0">
                <a:solidFill>
                  <a:srgbClr val="002060"/>
                </a:solidFill>
                <a:latin typeface="Times New Roman" pitchFamily="18" charset="0"/>
                <a:cs typeface="Times New Roman" pitchFamily="18" charset="0"/>
              </a:rPr>
              <a:t>from the date of registration which may not more than Five years</a:t>
            </a:r>
            <a:r>
              <a:rPr lang="en-US" sz="1800" dirty="0" smtClean="0">
                <a:solidFill>
                  <a:srgbClr val="002060"/>
                </a:solidFill>
                <a:latin typeface="Times New Roman" pitchFamily="18" charset="0"/>
                <a:cs typeface="Times New Roman" pitchFamily="18" charset="0"/>
              </a:rPr>
              <a:t>.</a:t>
            </a:r>
            <a:r>
              <a:rPr lang="en-US" sz="1800" dirty="0"/>
              <a:t> </a:t>
            </a:r>
            <a:r>
              <a:rPr lang="en-US" sz="1800" b="1" i="1" dirty="0" smtClean="0">
                <a:solidFill>
                  <a:srgbClr val="002060"/>
                </a:solidFill>
                <a:latin typeface="Times New Roman" pitchFamily="18" charset="0"/>
                <a:cs typeface="Times New Roman" pitchFamily="18" charset="0"/>
              </a:rPr>
              <a:t>[Section 11]</a:t>
            </a:r>
            <a:endParaRPr lang="en-US" sz="1800" b="1" i="1" dirty="0" smtClean="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534400" cy="762000"/>
          </a:xfrm>
        </p:spPr>
        <p:txBody>
          <a:bodyPr>
            <a:normAutofit/>
          </a:bodyPr>
          <a:lstStyle/>
          <a:p>
            <a:pPr algn="l"/>
            <a:r>
              <a:rPr lang="en-US" sz="2000" b="1" i="1" dirty="0" smtClean="0">
                <a:solidFill>
                  <a:srgbClr val="C00000"/>
                </a:solidFill>
                <a:latin typeface="Times New Roman" pitchFamily="18" charset="0"/>
                <a:cs typeface="Times New Roman" pitchFamily="18" charset="0"/>
              </a:rPr>
              <a:t>PROCEDURE FOR REGISTRATION OF </a:t>
            </a:r>
            <a:r>
              <a:rPr lang="en-US" sz="2000" b="1" i="1" dirty="0" smtClean="0">
                <a:solidFill>
                  <a:srgbClr val="C00000"/>
                </a:solidFill>
                <a:latin typeface="Times New Roman" pitchFamily="18" charset="0"/>
                <a:cs typeface="Times New Roman" pitchFamily="18" charset="0"/>
              </a:rPr>
              <a:t>DESIGN: [Section 6-8]</a:t>
            </a:r>
            <a:endParaRPr lang="en-US" sz="20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838200"/>
            <a:ext cx="8839200" cy="5715000"/>
          </a:xfrm>
        </p:spPr>
        <p:txBody>
          <a:bodyPr>
            <a:normAutofit/>
          </a:bodyPr>
          <a:lstStyle/>
          <a:p>
            <a:pPr algn="just">
              <a:spcBef>
                <a:spcPts val="1200"/>
              </a:spcBef>
            </a:pPr>
            <a:r>
              <a:rPr lang="en-US" sz="1800" dirty="0" smtClean="0">
                <a:solidFill>
                  <a:srgbClr val="002060"/>
                </a:solidFill>
                <a:latin typeface="Times New Roman" pitchFamily="18" charset="0"/>
                <a:cs typeface="Times New Roman" pitchFamily="18" charset="0"/>
              </a:rPr>
              <a:t>Any person claiming to be the </a:t>
            </a:r>
            <a:r>
              <a:rPr lang="en-US" sz="1800" i="1" dirty="0" smtClean="0">
                <a:solidFill>
                  <a:srgbClr val="002060"/>
                </a:solidFill>
                <a:latin typeface="Times New Roman" pitchFamily="18" charset="0"/>
                <a:cs typeface="Times New Roman" pitchFamily="18" charset="0"/>
              </a:rPr>
              <a:t>proprietor of any new or original design </a:t>
            </a:r>
            <a:r>
              <a:rPr lang="en-US" sz="1800" dirty="0" smtClean="0">
                <a:solidFill>
                  <a:srgbClr val="002060"/>
                </a:solidFill>
                <a:latin typeface="Times New Roman" pitchFamily="18" charset="0"/>
                <a:cs typeface="Times New Roman" pitchFamily="18" charset="0"/>
              </a:rPr>
              <a:t>may apply for registration. An application for registration of a Design shall be addressed to the Controller of Designs, the Patent Office at Kolkata, or its branch offices at New Delhi, Mumbai and Chennai. </a:t>
            </a:r>
          </a:p>
          <a:p>
            <a:pPr algn="just">
              <a:spcBef>
                <a:spcPts val="1200"/>
              </a:spcBef>
            </a:pPr>
            <a:r>
              <a:rPr lang="en-US" sz="1800" i="1" dirty="0" smtClean="0">
                <a:solidFill>
                  <a:srgbClr val="002060"/>
                </a:solidFill>
                <a:latin typeface="Times New Roman" pitchFamily="18" charset="0"/>
                <a:cs typeface="Times New Roman" pitchFamily="18" charset="0"/>
              </a:rPr>
              <a:t>An application shall be filed in </a:t>
            </a:r>
            <a:r>
              <a:rPr lang="en-US" sz="1800" b="1" i="1" dirty="0" smtClean="0">
                <a:solidFill>
                  <a:srgbClr val="002060"/>
                </a:solidFill>
                <a:latin typeface="Times New Roman" pitchFamily="18" charset="0"/>
                <a:cs typeface="Times New Roman" pitchFamily="18" charset="0"/>
              </a:rPr>
              <a:t>Form-1</a:t>
            </a:r>
            <a:r>
              <a:rPr lang="en-US" sz="1800" dirty="0" smtClean="0">
                <a:solidFill>
                  <a:srgbClr val="002060"/>
                </a:solidFill>
                <a:latin typeface="Times New Roman" pitchFamily="18" charset="0"/>
                <a:cs typeface="Times New Roman" pitchFamily="18" charset="0"/>
              </a:rPr>
              <a:t>, along with the prescribed fees, stating the full name, address, nationality, name of the article, class number and address for service in India. Foreign applicants are also required to give an address for service in India, which could be the address of their Agent in India. </a:t>
            </a:r>
          </a:p>
          <a:p>
            <a:pPr algn="just">
              <a:spcBef>
                <a:spcPts val="1200"/>
              </a:spcBef>
            </a:pPr>
            <a:r>
              <a:rPr lang="en-US" sz="1800" dirty="0" smtClean="0">
                <a:solidFill>
                  <a:srgbClr val="002060"/>
                </a:solidFill>
                <a:latin typeface="Times New Roman" pitchFamily="18" charset="0"/>
                <a:cs typeface="Times New Roman" pitchFamily="18" charset="0"/>
              </a:rPr>
              <a:t>A Design Application may be filed personally by an applicant or through a patent agent/legal practitioner. If the </a:t>
            </a:r>
            <a:r>
              <a:rPr lang="en-US" sz="1800" i="1" dirty="0" smtClean="0">
                <a:solidFill>
                  <a:srgbClr val="002060"/>
                </a:solidFill>
                <a:latin typeface="Times New Roman" pitchFamily="18" charset="0"/>
                <a:cs typeface="Times New Roman" pitchFamily="18" charset="0"/>
              </a:rPr>
              <a:t>application is filed through a patent agent/legal practitioner</a:t>
            </a:r>
            <a:r>
              <a:rPr lang="en-US" sz="1800" dirty="0" smtClean="0">
                <a:solidFill>
                  <a:srgbClr val="002060"/>
                </a:solidFill>
                <a:latin typeface="Times New Roman" pitchFamily="18" charset="0"/>
                <a:cs typeface="Times New Roman" pitchFamily="18" charset="0"/>
              </a:rPr>
              <a:t>, a power of authority shall be submitted, along with the application. </a:t>
            </a:r>
          </a:p>
          <a:p>
            <a:pPr algn="just">
              <a:spcBef>
                <a:spcPts val="1200"/>
              </a:spcBef>
            </a:pPr>
            <a:r>
              <a:rPr lang="en-US" sz="1800" dirty="0" smtClean="0">
                <a:solidFill>
                  <a:srgbClr val="002060"/>
                </a:solidFill>
                <a:latin typeface="Times New Roman" pitchFamily="18" charset="0"/>
                <a:cs typeface="Times New Roman" pitchFamily="18" charset="0"/>
              </a:rPr>
              <a:t>The </a:t>
            </a:r>
            <a:r>
              <a:rPr lang="en-US" sz="1800" i="1" dirty="0" smtClean="0">
                <a:solidFill>
                  <a:srgbClr val="002060"/>
                </a:solidFill>
                <a:latin typeface="Times New Roman" pitchFamily="18" charset="0"/>
                <a:cs typeface="Times New Roman" pitchFamily="18" charset="0"/>
              </a:rPr>
              <a:t>class to which the article belongs shall be mentioned correctly </a:t>
            </a:r>
            <a:r>
              <a:rPr lang="en-US" sz="1800" dirty="0" smtClean="0">
                <a:solidFill>
                  <a:srgbClr val="002060"/>
                </a:solidFill>
                <a:latin typeface="Times New Roman" pitchFamily="18" charset="0"/>
                <a:cs typeface="Times New Roman" pitchFamily="18" charset="0"/>
              </a:rPr>
              <a:t>in Form-1. Under the Designs Rules, 2001, articles have been classified in the Third Schedule based on Locarno Classification.</a:t>
            </a:r>
          </a:p>
          <a:p>
            <a:pPr algn="just">
              <a:spcBef>
                <a:spcPts val="1200"/>
              </a:spcBef>
            </a:pPr>
            <a:r>
              <a:rPr lang="en-US" sz="1800" dirty="0" smtClean="0">
                <a:solidFill>
                  <a:srgbClr val="002060"/>
                </a:solidFill>
                <a:latin typeface="Times New Roman" pitchFamily="18" charset="0"/>
                <a:cs typeface="Times New Roman" pitchFamily="18" charset="0"/>
              </a:rPr>
              <a:t> It may be noted that for registering a design in more than one class, a separate application is required to be filed for each class. </a:t>
            </a:r>
            <a:r>
              <a:rPr lang="en-US" sz="1800" i="1" dirty="0" smtClean="0">
                <a:solidFill>
                  <a:srgbClr val="002060"/>
                </a:solidFill>
                <a:latin typeface="Times New Roman" pitchFamily="18" charset="0"/>
                <a:cs typeface="Times New Roman" pitchFamily="18" charset="0"/>
              </a:rPr>
              <a:t>Articles are classified into thirty-one classes and a miscellaneous class, as described in the Third Schedule of The Design Rules, 2001.</a:t>
            </a:r>
            <a:endParaRPr lang="en-US" sz="1800" i="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534400" cy="609600"/>
          </a:xfrm>
        </p:spPr>
        <p:txBody>
          <a:bodyPr>
            <a:normAutofit/>
          </a:bodyPr>
          <a:lstStyle/>
          <a:p>
            <a:pPr algn="l"/>
            <a:r>
              <a:rPr lang="en-US" sz="2000" b="1" i="1" dirty="0" smtClean="0">
                <a:solidFill>
                  <a:srgbClr val="C00000"/>
                </a:solidFill>
                <a:latin typeface="Times New Roman" pitchFamily="18" charset="0"/>
                <a:cs typeface="Times New Roman" pitchFamily="18" charset="0"/>
              </a:rPr>
              <a:t>CONTED..</a:t>
            </a:r>
            <a:endParaRPr lang="en-US" sz="20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609600"/>
            <a:ext cx="8839200" cy="6019800"/>
          </a:xfrm>
        </p:spPr>
        <p:txBody>
          <a:bodyPr>
            <a:normAutofit/>
          </a:bodyPr>
          <a:lstStyle/>
          <a:p>
            <a:pPr algn="just">
              <a:spcBef>
                <a:spcPts val="1200"/>
              </a:spcBef>
            </a:pPr>
            <a:r>
              <a:rPr lang="en-US" sz="1800" dirty="0" smtClean="0">
                <a:solidFill>
                  <a:srgbClr val="002060"/>
                </a:solidFill>
                <a:latin typeface="Times New Roman" pitchFamily="18" charset="0"/>
                <a:cs typeface="Times New Roman" pitchFamily="18" charset="0"/>
              </a:rPr>
              <a:t>On receipt of an application, the Office accords a date and serial number to the application. </a:t>
            </a:r>
            <a:r>
              <a:rPr lang="en-US" sz="1800" i="1" dirty="0" smtClean="0">
                <a:solidFill>
                  <a:srgbClr val="002060"/>
                </a:solidFill>
                <a:latin typeface="Times New Roman" pitchFamily="18" charset="0"/>
                <a:cs typeface="Times New Roman" pitchFamily="18" charset="0"/>
              </a:rPr>
              <a:t>This serial number, upon registration, becomes the registration number of the design. </a:t>
            </a:r>
          </a:p>
          <a:p>
            <a:pPr algn="just">
              <a:spcBef>
                <a:spcPts val="1200"/>
              </a:spcBef>
            </a:pPr>
            <a:r>
              <a:rPr lang="en-US" sz="1800" dirty="0" smtClean="0">
                <a:solidFill>
                  <a:srgbClr val="002060"/>
                </a:solidFill>
                <a:latin typeface="Times New Roman" pitchFamily="18" charset="0"/>
                <a:cs typeface="Times New Roman" pitchFamily="18" charset="0"/>
              </a:rPr>
              <a:t>The application for registration of a design is refereed by the Controller of Designs to an Examiner of Designs for conducting </a:t>
            </a:r>
            <a:r>
              <a:rPr lang="en-US" sz="1800" i="1" dirty="0" smtClean="0">
                <a:solidFill>
                  <a:srgbClr val="002060"/>
                </a:solidFill>
                <a:latin typeface="Times New Roman" pitchFamily="18" charset="0"/>
                <a:cs typeface="Times New Roman" pitchFamily="18" charset="0"/>
              </a:rPr>
              <a:t>‘examination</a:t>
            </a:r>
            <a:r>
              <a:rPr lang="en-US" sz="1800" dirty="0" smtClean="0">
                <a:solidFill>
                  <a:srgbClr val="002060"/>
                </a:solidFill>
                <a:latin typeface="Times New Roman" pitchFamily="18" charset="0"/>
                <a:cs typeface="Times New Roman" pitchFamily="18" charset="0"/>
              </a:rPr>
              <a:t>’ as to: (a) whether the application and the documents satisfy the formal requirements; and (b) whether such design as applied to an article is </a:t>
            </a:r>
            <a:r>
              <a:rPr lang="en-US" sz="1800" dirty="0" err="1" smtClean="0">
                <a:solidFill>
                  <a:srgbClr val="002060"/>
                </a:solidFill>
                <a:latin typeface="Times New Roman" pitchFamily="18" charset="0"/>
                <a:cs typeface="Times New Roman" pitchFamily="18" charset="0"/>
              </a:rPr>
              <a:t>registrable</a:t>
            </a:r>
            <a:r>
              <a:rPr lang="en-US" sz="1800" dirty="0" smtClean="0">
                <a:solidFill>
                  <a:srgbClr val="002060"/>
                </a:solidFill>
                <a:latin typeface="Times New Roman" pitchFamily="18" charset="0"/>
                <a:cs typeface="Times New Roman" pitchFamily="18" charset="0"/>
              </a:rPr>
              <a:t> under the </a:t>
            </a:r>
            <a:r>
              <a:rPr lang="en-US" sz="1800" dirty="0" smtClean="0">
                <a:solidFill>
                  <a:srgbClr val="002060"/>
                </a:solidFill>
                <a:latin typeface="Times New Roman" pitchFamily="18" charset="0"/>
                <a:cs typeface="Times New Roman" pitchFamily="18" charset="0"/>
              </a:rPr>
              <a:t>Designs Act, 2000 and Designs Rules, 2001. </a:t>
            </a:r>
          </a:p>
          <a:p>
            <a:pPr algn="just">
              <a:spcBef>
                <a:spcPts val="1200"/>
              </a:spcBef>
            </a:pPr>
            <a:r>
              <a:rPr lang="en-US" sz="1800" dirty="0" smtClean="0">
                <a:solidFill>
                  <a:srgbClr val="002060"/>
                </a:solidFill>
                <a:latin typeface="Times New Roman" pitchFamily="18" charset="0"/>
                <a:cs typeface="Times New Roman" pitchFamily="18" charset="0"/>
              </a:rPr>
              <a:t>The Controller shall consider the report of Examiner on </a:t>
            </a:r>
            <a:r>
              <a:rPr lang="en-US" sz="1800" dirty="0" err="1" smtClean="0">
                <a:solidFill>
                  <a:srgbClr val="002060"/>
                </a:solidFill>
                <a:latin typeface="Times New Roman" pitchFamily="18" charset="0"/>
                <a:cs typeface="Times New Roman" pitchFamily="18" charset="0"/>
              </a:rPr>
              <a:t>registrability</a:t>
            </a:r>
            <a:r>
              <a:rPr lang="en-US" sz="1800" dirty="0" smtClean="0">
                <a:solidFill>
                  <a:srgbClr val="002060"/>
                </a:solidFill>
                <a:latin typeface="Times New Roman" pitchFamily="18" charset="0"/>
                <a:cs typeface="Times New Roman" pitchFamily="18" charset="0"/>
              </a:rPr>
              <a:t> of a design as applied to an article and if it is </a:t>
            </a:r>
            <a:r>
              <a:rPr lang="en-US" sz="1800" dirty="0" err="1" smtClean="0">
                <a:solidFill>
                  <a:srgbClr val="002060"/>
                </a:solidFill>
                <a:latin typeface="Times New Roman" pitchFamily="18" charset="0"/>
                <a:cs typeface="Times New Roman" pitchFamily="18" charset="0"/>
              </a:rPr>
              <a:t>registrable</a:t>
            </a:r>
            <a:r>
              <a:rPr lang="en-US" sz="1800" dirty="0" smtClean="0">
                <a:solidFill>
                  <a:srgbClr val="002060"/>
                </a:solidFill>
                <a:latin typeface="Times New Roman" pitchFamily="18" charset="0"/>
                <a:cs typeface="Times New Roman" pitchFamily="18" charset="0"/>
              </a:rPr>
              <a:t>, </a:t>
            </a:r>
            <a:r>
              <a:rPr lang="en-US" sz="1800" i="1" dirty="0" smtClean="0">
                <a:solidFill>
                  <a:srgbClr val="002060"/>
                </a:solidFill>
                <a:latin typeface="Times New Roman" pitchFamily="18" charset="0"/>
                <a:cs typeface="Times New Roman" pitchFamily="18" charset="0"/>
              </a:rPr>
              <a:t>the same shall be registered forthwith</a:t>
            </a:r>
            <a:r>
              <a:rPr lang="en-US" sz="1800" dirty="0" smtClean="0">
                <a:solidFill>
                  <a:srgbClr val="002060"/>
                </a:solidFill>
                <a:latin typeface="Times New Roman" pitchFamily="18" charset="0"/>
                <a:cs typeface="Times New Roman" pitchFamily="18" charset="0"/>
              </a:rPr>
              <a:t>. The registration certificate shall be issued and sent to the applicant at the earliest. The date of registration of an ordinary application remains the date of filing of the application.</a:t>
            </a:r>
          </a:p>
          <a:p>
            <a:pPr algn="just">
              <a:spcBef>
                <a:spcPts val="1200"/>
              </a:spcBef>
            </a:pPr>
            <a:r>
              <a:rPr lang="en-US" sz="1800" dirty="0" smtClean="0">
                <a:solidFill>
                  <a:srgbClr val="002060"/>
                </a:solidFill>
                <a:latin typeface="Times New Roman" pitchFamily="18" charset="0"/>
                <a:cs typeface="Times New Roman" pitchFamily="18" charset="0"/>
              </a:rPr>
              <a:t> It is further published in the Patent Office Journal ordinarily within one month. All the registered designs are entered in the Register of Designs maintained at Patent Office, Kolkata. The register is available to public for inspection and an e-register is also available at the official website.</a:t>
            </a:r>
          </a:p>
          <a:p>
            <a:pPr algn="just">
              <a:spcBef>
                <a:spcPts val="1200"/>
              </a:spcBef>
            </a:pPr>
            <a:r>
              <a:rPr lang="en-US" sz="1800" dirty="0" smtClean="0">
                <a:solidFill>
                  <a:srgbClr val="002060"/>
                </a:solidFill>
                <a:latin typeface="Times New Roman" pitchFamily="18" charset="0"/>
                <a:cs typeface="Times New Roman" pitchFamily="18" charset="0"/>
              </a:rPr>
              <a:t>It must be noted that </a:t>
            </a:r>
            <a:r>
              <a:rPr lang="en-US" sz="1800" i="1" dirty="0" smtClean="0">
                <a:solidFill>
                  <a:srgbClr val="002060"/>
                </a:solidFill>
                <a:latin typeface="Times New Roman" pitchFamily="18" charset="0"/>
                <a:cs typeface="Times New Roman" pitchFamily="18" charset="0"/>
              </a:rPr>
              <a:t>this Act does not provide for the advertisement of the application for registration or for opposition to the registration.</a:t>
            </a:r>
            <a:r>
              <a:rPr lang="en-US" sz="1800" dirty="0" smtClean="0">
                <a:solidFill>
                  <a:srgbClr val="002060"/>
                </a:solidFill>
                <a:latin typeface="Times New Roman" pitchFamily="18" charset="0"/>
                <a:cs typeface="Times New Roman" pitchFamily="18" charset="0"/>
              </a:rPr>
              <a:t> It is left to any interested person to take steps to get the registration of design cancelled on the grounds specified in Section 19.</a:t>
            </a:r>
          </a:p>
          <a:p>
            <a:endParaRPr lang="en-US"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077200" cy="609600"/>
          </a:xfrm>
        </p:spPr>
        <p:txBody>
          <a:bodyPr>
            <a:normAutofit/>
          </a:bodyPr>
          <a:lstStyle/>
          <a:p>
            <a:pPr algn="l"/>
            <a:r>
              <a:rPr lang="en-US" sz="2000" b="1" i="1" dirty="0" smtClean="0">
                <a:solidFill>
                  <a:srgbClr val="C00000"/>
                </a:solidFill>
                <a:latin typeface="Times New Roman" pitchFamily="18" charset="0"/>
                <a:cs typeface="Times New Roman" pitchFamily="18" charset="0"/>
              </a:rPr>
              <a:t>CANCELLATION OF REGISTRATION OF </a:t>
            </a:r>
            <a:r>
              <a:rPr lang="en-US" sz="2000" b="1" i="1" dirty="0" smtClean="0">
                <a:solidFill>
                  <a:srgbClr val="C00000"/>
                </a:solidFill>
                <a:latin typeface="Times New Roman" pitchFamily="18" charset="0"/>
                <a:cs typeface="Times New Roman" pitchFamily="18" charset="0"/>
              </a:rPr>
              <a:t>DESIGN: [Section 19]</a:t>
            </a:r>
            <a:endParaRPr lang="en-US" sz="20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533400"/>
            <a:ext cx="8763000" cy="6172200"/>
          </a:xfrm>
        </p:spPr>
        <p:txBody>
          <a:bodyPr>
            <a:normAutofit/>
          </a:bodyPr>
          <a:lstStyle/>
          <a:p>
            <a:pPr algn="just"/>
            <a:r>
              <a:rPr lang="en-US" sz="1800" dirty="0" smtClean="0">
                <a:solidFill>
                  <a:srgbClr val="002060"/>
                </a:solidFill>
                <a:latin typeface="Times New Roman" pitchFamily="18" charset="0"/>
                <a:cs typeface="Times New Roman" pitchFamily="18" charset="0"/>
              </a:rPr>
              <a:t>The registration of </a:t>
            </a:r>
            <a:r>
              <a:rPr lang="en-US" sz="1800" i="1" dirty="0" smtClean="0">
                <a:solidFill>
                  <a:srgbClr val="002060"/>
                </a:solidFill>
                <a:latin typeface="Times New Roman" pitchFamily="18" charset="0"/>
                <a:cs typeface="Times New Roman" pitchFamily="18" charset="0"/>
              </a:rPr>
              <a:t>a design may be cancelled </a:t>
            </a:r>
            <a:r>
              <a:rPr lang="en-US" sz="1800" dirty="0" smtClean="0">
                <a:solidFill>
                  <a:srgbClr val="002060"/>
                </a:solidFill>
                <a:latin typeface="Times New Roman" pitchFamily="18" charset="0"/>
                <a:cs typeface="Times New Roman" pitchFamily="18" charset="0"/>
              </a:rPr>
              <a:t>at any time after the registration of the design on a petition for cancellation in Form 8, along with the prescribed fee. </a:t>
            </a:r>
          </a:p>
          <a:p>
            <a:pPr algn="just"/>
            <a:r>
              <a:rPr lang="en-US" sz="1800" dirty="0" smtClean="0">
                <a:solidFill>
                  <a:srgbClr val="002060"/>
                </a:solidFill>
                <a:latin typeface="Times New Roman" pitchFamily="18" charset="0"/>
                <a:cs typeface="Times New Roman" pitchFamily="18" charset="0"/>
              </a:rPr>
              <a:t>The petition for cancellation of registration of a design may be filed on </a:t>
            </a:r>
            <a:r>
              <a:rPr lang="en-US" sz="1800" i="1" dirty="0" smtClean="0">
                <a:solidFill>
                  <a:srgbClr val="002060"/>
                </a:solidFill>
                <a:latin typeface="Times New Roman" pitchFamily="18" charset="0"/>
                <a:cs typeface="Times New Roman" pitchFamily="18" charset="0"/>
              </a:rPr>
              <a:t>any of the following grounds:</a:t>
            </a:r>
            <a:r>
              <a:rPr lang="en-US" sz="1800" dirty="0" smtClean="0">
                <a:solidFill>
                  <a:srgbClr val="002060"/>
                </a:solidFill>
                <a:latin typeface="Times New Roman" pitchFamily="18" charset="0"/>
                <a:cs typeface="Times New Roman" pitchFamily="18" charset="0"/>
              </a:rPr>
              <a:t> (</a:t>
            </a:r>
            <a:r>
              <a:rPr lang="en-US" sz="1800" dirty="0" err="1" smtClean="0">
                <a:solidFill>
                  <a:srgbClr val="002060"/>
                </a:solidFill>
                <a:latin typeface="Times New Roman" pitchFamily="18" charset="0"/>
                <a:cs typeface="Times New Roman" pitchFamily="18" charset="0"/>
              </a:rPr>
              <a:t>i</a:t>
            </a:r>
            <a:r>
              <a:rPr lang="en-US" sz="1800" dirty="0" smtClean="0">
                <a:solidFill>
                  <a:srgbClr val="002060"/>
                </a:solidFill>
                <a:latin typeface="Times New Roman" pitchFamily="18" charset="0"/>
                <a:cs typeface="Times New Roman" pitchFamily="18" charset="0"/>
              </a:rPr>
              <a:t>) that the design has been previously registered in India; (ii) that it has been published in India or in any other country prior to the date of registration; (iii) that the design is not a new or original; (iv) that the design is not </a:t>
            </a:r>
            <a:r>
              <a:rPr lang="en-US" sz="1800" dirty="0" err="1" smtClean="0">
                <a:solidFill>
                  <a:srgbClr val="002060"/>
                </a:solidFill>
                <a:latin typeface="Times New Roman" pitchFamily="18" charset="0"/>
                <a:cs typeface="Times New Roman" pitchFamily="18" charset="0"/>
              </a:rPr>
              <a:t>registrable</a:t>
            </a:r>
            <a:r>
              <a:rPr lang="en-US" sz="1800" dirty="0" smtClean="0">
                <a:solidFill>
                  <a:srgbClr val="002060"/>
                </a:solidFill>
                <a:latin typeface="Times New Roman" pitchFamily="18" charset="0"/>
                <a:cs typeface="Times New Roman" pitchFamily="18" charset="0"/>
              </a:rPr>
              <a:t> under this Designs Act; (v) that it is not a design as defined under Section 2(d). </a:t>
            </a:r>
            <a:r>
              <a:rPr lang="en-US" sz="1800" b="1" i="1" dirty="0" smtClean="0">
                <a:solidFill>
                  <a:srgbClr val="002060"/>
                </a:solidFill>
                <a:latin typeface="Times New Roman" pitchFamily="18" charset="0"/>
                <a:cs typeface="Times New Roman" pitchFamily="18" charset="0"/>
              </a:rPr>
              <a:t>[Section 19]</a:t>
            </a:r>
          </a:p>
          <a:p>
            <a:pPr algn="just"/>
            <a:r>
              <a:rPr lang="en-US" sz="1800" dirty="0" smtClean="0">
                <a:solidFill>
                  <a:srgbClr val="002060"/>
                </a:solidFill>
                <a:latin typeface="Times New Roman" pitchFamily="18" charset="0"/>
                <a:cs typeface="Times New Roman" pitchFamily="18" charset="0"/>
              </a:rPr>
              <a:t>The petition for cancellation shall be accompanied by </a:t>
            </a:r>
            <a:r>
              <a:rPr lang="en-US" sz="1800" i="1" dirty="0" smtClean="0">
                <a:solidFill>
                  <a:srgbClr val="002060"/>
                </a:solidFill>
                <a:latin typeface="Times New Roman" pitchFamily="18" charset="0"/>
                <a:cs typeface="Times New Roman" pitchFamily="18" charset="0"/>
              </a:rPr>
              <a:t>a statement and evidence </a:t>
            </a:r>
            <a:r>
              <a:rPr lang="en-US" sz="1800" dirty="0" smtClean="0">
                <a:solidFill>
                  <a:srgbClr val="002060"/>
                </a:solidFill>
                <a:latin typeface="Times New Roman" pitchFamily="18" charset="0"/>
                <a:cs typeface="Times New Roman" pitchFamily="18" charset="0"/>
              </a:rPr>
              <a:t>setting out the facts based upon which the petition is filed. The fact of filing of a petition for cancellation of registration of a design is published in the Official Journal. On receipt of a petition for cancellation, the Controller shall send a copy of the petition along with statement and evidence to the registered proprietor at the earliest.  </a:t>
            </a:r>
          </a:p>
          <a:p>
            <a:pPr algn="just"/>
            <a:r>
              <a:rPr lang="en-US" sz="1800" dirty="0" smtClean="0">
                <a:solidFill>
                  <a:srgbClr val="002060"/>
                </a:solidFill>
                <a:latin typeface="Times New Roman" pitchFamily="18" charset="0"/>
                <a:cs typeface="Times New Roman" pitchFamily="18" charset="0"/>
              </a:rPr>
              <a:t>If the registered proprietor desires to oppose the petition, he shall file </a:t>
            </a:r>
            <a:r>
              <a:rPr lang="en-US" sz="1800" i="1" dirty="0" smtClean="0">
                <a:solidFill>
                  <a:srgbClr val="002060"/>
                </a:solidFill>
                <a:latin typeface="Times New Roman" pitchFamily="18" charset="0"/>
                <a:cs typeface="Times New Roman" pitchFamily="18" charset="0"/>
              </a:rPr>
              <a:t>a counter statement and evidence</a:t>
            </a:r>
            <a:r>
              <a:rPr lang="en-US" sz="1800" dirty="0" smtClean="0">
                <a:solidFill>
                  <a:srgbClr val="002060"/>
                </a:solidFill>
                <a:latin typeface="Times New Roman" pitchFamily="18" charset="0"/>
                <a:cs typeface="Times New Roman" pitchFamily="18" charset="0"/>
              </a:rPr>
              <a:t>, if any, setting out fully the grounds upon which he intends to oppose the petition, within one month from the date of intimation by the Controller. The petitioner shall deliver a copy of his reply statement and evidence to the registered proprietor.</a:t>
            </a:r>
          </a:p>
          <a:p>
            <a:pPr algn="just"/>
            <a:r>
              <a:rPr lang="en-US" sz="1800" dirty="0" smtClean="0">
                <a:solidFill>
                  <a:srgbClr val="002060"/>
                </a:solidFill>
                <a:latin typeface="Times New Roman" pitchFamily="18" charset="0"/>
                <a:cs typeface="Times New Roman" pitchFamily="18" charset="0"/>
              </a:rPr>
              <a:t>After completion of the filing of statement and evidence by the Petitioner and Registered Proprietor, </a:t>
            </a:r>
            <a:r>
              <a:rPr lang="en-US" sz="1800" i="1" dirty="0" smtClean="0">
                <a:solidFill>
                  <a:srgbClr val="002060"/>
                </a:solidFill>
                <a:latin typeface="Times New Roman" pitchFamily="18" charset="0"/>
                <a:cs typeface="Times New Roman" pitchFamily="18" charset="0"/>
              </a:rPr>
              <a:t>the Controller shall give at least ten days notice for hearing</a:t>
            </a:r>
            <a:r>
              <a:rPr lang="en-US" sz="1800" dirty="0" smtClean="0">
                <a:solidFill>
                  <a:srgbClr val="002060"/>
                </a:solidFill>
                <a:latin typeface="Times New Roman" pitchFamily="18" charset="0"/>
                <a:cs typeface="Times New Roman" pitchFamily="18" charset="0"/>
              </a:rPr>
              <a:t>. After hearing the parties, or if neither party desires to be heard, then without a hearing, </a:t>
            </a:r>
            <a:r>
              <a:rPr lang="en-US" sz="1800" i="1" dirty="0" smtClean="0">
                <a:solidFill>
                  <a:srgbClr val="002060"/>
                </a:solidFill>
                <a:latin typeface="Times New Roman" pitchFamily="18" charset="0"/>
                <a:cs typeface="Times New Roman" pitchFamily="18" charset="0"/>
              </a:rPr>
              <a:t>the Controller shall decide the petition and issue a speaking order.</a:t>
            </a:r>
            <a:r>
              <a:rPr lang="en-US" sz="1800" dirty="0" smtClean="0">
                <a:solidFill>
                  <a:srgbClr val="002060"/>
                </a:solidFill>
                <a:latin typeface="Times New Roman" pitchFamily="18" charset="0"/>
                <a:cs typeface="Times New Roman" pitchFamily="18" charset="0"/>
              </a:rPr>
              <a:t> The decision of Controller shall be notified to the parties and shall be published in the Official Journal. </a:t>
            </a:r>
          </a:p>
          <a:p>
            <a:pPr algn="just"/>
            <a:endParaRPr lang="en-US" sz="1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534400" cy="457200"/>
          </a:xfrm>
        </p:spPr>
        <p:txBody>
          <a:bodyPr>
            <a:normAutofit/>
          </a:bodyPr>
          <a:lstStyle/>
          <a:p>
            <a:pPr algn="l"/>
            <a:r>
              <a:rPr lang="en-US" sz="2000" b="1" i="1" dirty="0" smtClean="0">
                <a:solidFill>
                  <a:srgbClr val="C00000"/>
                </a:solidFill>
                <a:latin typeface="Times New Roman" pitchFamily="18" charset="0"/>
                <a:cs typeface="Times New Roman" pitchFamily="18" charset="0"/>
              </a:rPr>
              <a:t>RIGHTS AND REMEDIES AGAINST PIRACY OF REGED. DESIGN</a:t>
            </a:r>
            <a:endParaRPr lang="en-US" sz="20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685800"/>
            <a:ext cx="8686800" cy="6019800"/>
          </a:xfrm>
        </p:spPr>
        <p:txBody>
          <a:bodyPr>
            <a:normAutofit/>
          </a:bodyPr>
          <a:lstStyle/>
          <a:p>
            <a:pPr algn="just"/>
            <a:r>
              <a:rPr lang="en-US" sz="1800" dirty="0" smtClean="0">
                <a:solidFill>
                  <a:srgbClr val="002060"/>
                </a:solidFill>
                <a:latin typeface="Times New Roman" pitchFamily="18" charset="0"/>
                <a:cs typeface="Times New Roman" pitchFamily="18" charset="0"/>
              </a:rPr>
              <a:t>The registration of a design </a:t>
            </a:r>
            <a:r>
              <a:rPr lang="en-US" sz="1800" i="1" dirty="0" smtClean="0">
                <a:solidFill>
                  <a:srgbClr val="002060"/>
                </a:solidFill>
                <a:latin typeface="Times New Roman" pitchFamily="18" charset="0"/>
                <a:cs typeface="Times New Roman" pitchFamily="18" charset="0"/>
              </a:rPr>
              <a:t>confers the copyright in the design </a:t>
            </a:r>
            <a:r>
              <a:rPr lang="en-US" sz="1800" dirty="0" smtClean="0">
                <a:solidFill>
                  <a:srgbClr val="002060"/>
                </a:solidFill>
                <a:latin typeface="Times New Roman" pitchFamily="18" charset="0"/>
                <a:cs typeface="Times New Roman" pitchFamily="18" charset="0"/>
              </a:rPr>
              <a:t>to the registered proprietor up to fifteen years. After that, it will fall in public domain and will become public property. It confers the ‘</a:t>
            </a:r>
            <a:r>
              <a:rPr lang="en-US" sz="1800" i="1" dirty="0" smtClean="0">
                <a:solidFill>
                  <a:srgbClr val="002060"/>
                </a:solidFill>
                <a:latin typeface="Times New Roman" pitchFamily="18" charset="0"/>
                <a:cs typeface="Times New Roman" pitchFamily="18" charset="0"/>
              </a:rPr>
              <a:t>exclusive rights</a:t>
            </a:r>
            <a:r>
              <a:rPr lang="en-US" sz="1800" dirty="0" smtClean="0">
                <a:solidFill>
                  <a:srgbClr val="002060"/>
                </a:solidFill>
                <a:latin typeface="Times New Roman" pitchFamily="18" charset="0"/>
                <a:cs typeface="Times New Roman" pitchFamily="18" charset="0"/>
              </a:rPr>
              <a:t>’ to the registered proprietor as such:</a:t>
            </a:r>
          </a:p>
          <a:p>
            <a:pPr marL="914400" lvl="0" algn="just">
              <a:buFont typeface="+mj-lt"/>
              <a:buAutoNum type="alphaLcParenR"/>
            </a:pPr>
            <a:r>
              <a:rPr lang="en-US" sz="1800" i="1" dirty="0" smtClean="0">
                <a:solidFill>
                  <a:srgbClr val="002060"/>
                </a:solidFill>
                <a:latin typeface="Times New Roman" pitchFamily="18" charset="0"/>
                <a:cs typeface="Times New Roman" pitchFamily="18" charset="0"/>
              </a:rPr>
              <a:t>to apply the design to any article</a:t>
            </a:r>
            <a:r>
              <a:rPr lang="en-US" sz="1800" dirty="0" smtClean="0">
                <a:solidFill>
                  <a:srgbClr val="002060"/>
                </a:solidFill>
                <a:latin typeface="Times New Roman" pitchFamily="18" charset="0"/>
                <a:cs typeface="Times New Roman" pitchFamily="18" charset="0"/>
              </a:rPr>
              <a:t> for sale in any class in which the design is registered;</a:t>
            </a:r>
          </a:p>
          <a:p>
            <a:pPr marL="914400" lvl="0" algn="just">
              <a:buFont typeface="+mj-lt"/>
              <a:buAutoNum type="alphaLcParenR"/>
            </a:pPr>
            <a:r>
              <a:rPr lang="en-US" sz="1800" i="1" dirty="0" smtClean="0">
                <a:solidFill>
                  <a:srgbClr val="002060"/>
                </a:solidFill>
                <a:latin typeface="Times New Roman" pitchFamily="18" charset="0"/>
                <a:cs typeface="Times New Roman" pitchFamily="18" charset="0"/>
              </a:rPr>
              <a:t>to import for the purpose of sale </a:t>
            </a:r>
            <a:r>
              <a:rPr lang="en-US" sz="1800" dirty="0" smtClean="0">
                <a:solidFill>
                  <a:srgbClr val="002060"/>
                </a:solidFill>
                <a:latin typeface="Times New Roman" pitchFamily="18" charset="0"/>
                <a:cs typeface="Times New Roman" pitchFamily="18" charset="0"/>
              </a:rPr>
              <a:t>any article in the class in which the design is registered;</a:t>
            </a:r>
          </a:p>
          <a:p>
            <a:pPr marL="914400" lvl="0" algn="just">
              <a:buFont typeface="+mj-lt"/>
              <a:buAutoNum type="alphaLcParenR"/>
            </a:pPr>
            <a:r>
              <a:rPr lang="en-US" sz="1800" i="1" dirty="0" smtClean="0">
                <a:solidFill>
                  <a:srgbClr val="002060"/>
                </a:solidFill>
                <a:latin typeface="Times New Roman" pitchFamily="18" charset="0"/>
                <a:cs typeface="Times New Roman" pitchFamily="18" charset="0"/>
              </a:rPr>
              <a:t>to publish or expose, or cause to be published or exposed for sale</a:t>
            </a:r>
            <a:r>
              <a:rPr lang="en-US" sz="1800" dirty="0" smtClean="0">
                <a:solidFill>
                  <a:srgbClr val="002060"/>
                </a:solidFill>
                <a:latin typeface="Times New Roman" pitchFamily="18" charset="0"/>
                <a:cs typeface="Times New Roman" pitchFamily="18" charset="0"/>
              </a:rPr>
              <a:t>, any article in any class of goods in which the design is registered.</a:t>
            </a:r>
          </a:p>
          <a:p>
            <a:pPr algn="just"/>
            <a:r>
              <a:rPr lang="en-US" sz="1800" dirty="0" smtClean="0">
                <a:solidFill>
                  <a:srgbClr val="002060"/>
                </a:solidFill>
                <a:latin typeface="Times New Roman" pitchFamily="18" charset="0"/>
                <a:cs typeface="Times New Roman" pitchFamily="18" charset="0"/>
              </a:rPr>
              <a:t>However, </a:t>
            </a:r>
            <a:r>
              <a:rPr lang="en-US" sz="1800" i="1" dirty="0" smtClean="0">
                <a:solidFill>
                  <a:srgbClr val="002060"/>
                </a:solidFill>
                <a:latin typeface="Times New Roman" pitchFamily="18" charset="0"/>
                <a:cs typeface="Times New Roman" pitchFamily="18" charset="0"/>
              </a:rPr>
              <a:t>an unregistered design is covered by the Copyright Act</a:t>
            </a:r>
            <a:r>
              <a:rPr lang="en-US" sz="1800" dirty="0" smtClean="0">
                <a:solidFill>
                  <a:srgbClr val="002060"/>
                </a:solidFill>
                <a:latin typeface="Times New Roman" pitchFamily="18" charset="0"/>
                <a:cs typeface="Times New Roman" pitchFamily="18" charset="0"/>
              </a:rPr>
              <a:t>, if the design is original and fulfills the criteria set out in the copyright Act. </a:t>
            </a:r>
          </a:p>
          <a:p>
            <a:pPr algn="just"/>
            <a:r>
              <a:rPr lang="en-US" sz="1800" i="1" dirty="0" smtClean="0">
                <a:solidFill>
                  <a:srgbClr val="002060"/>
                </a:solidFill>
                <a:latin typeface="Times New Roman" pitchFamily="18" charset="0"/>
                <a:cs typeface="Times New Roman" pitchFamily="18" charset="0"/>
              </a:rPr>
              <a:t>‘Piracy of a design’ </a:t>
            </a:r>
            <a:r>
              <a:rPr lang="en-US" sz="1800" dirty="0" smtClean="0">
                <a:solidFill>
                  <a:srgbClr val="002060"/>
                </a:solidFill>
                <a:latin typeface="Times New Roman" pitchFamily="18" charset="0"/>
                <a:cs typeface="Times New Roman" pitchFamily="18" charset="0"/>
              </a:rPr>
              <a:t>means the application of a design or its imitation to any article belonging to the class of articles in which the design has been registered for the purpose of sale or importation of such articles without the written consent of the registered proprietor. Publishing such articles or exposing them for sale with knowledge of the unauthorized application of the design to them also involves piracy of the Design.</a:t>
            </a:r>
          </a:p>
          <a:p>
            <a:pPr algn="just"/>
            <a:r>
              <a:rPr lang="en-US" sz="1800" dirty="0" smtClean="0">
                <a:solidFill>
                  <a:srgbClr val="002060"/>
                </a:solidFill>
                <a:latin typeface="Times New Roman" pitchFamily="18" charset="0"/>
                <a:cs typeface="Times New Roman" pitchFamily="18" charset="0"/>
              </a:rPr>
              <a:t>The proprietor of the design gets exclusive right to apply the design to the article in a class in which the design is registered. </a:t>
            </a:r>
            <a:r>
              <a:rPr lang="en-US" sz="1800" i="1" dirty="0" smtClean="0">
                <a:solidFill>
                  <a:srgbClr val="002060"/>
                </a:solidFill>
                <a:latin typeface="Times New Roman" pitchFamily="18" charset="0"/>
                <a:cs typeface="Times New Roman" pitchFamily="18" charset="0"/>
              </a:rPr>
              <a:t>During the existence of copyright over any design, other persons are prohibited from using the design except or with the permission of the proprietor, his licensee or assignee. </a:t>
            </a:r>
          </a:p>
          <a:p>
            <a:endParaRPr lang="en-US"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1575</Words>
  <Application>Microsoft Office PowerPoint</Application>
  <PresentationFormat>On-screen Show (4:3)</PresentationFormat>
  <Paragraphs>69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Legal Protection to Industrial Design : Under Indian Legislation</vt:lpstr>
      <vt:lpstr>INTRODUCTION</vt:lpstr>
      <vt:lpstr>LEGAL PROTECTION UNDER INDIAN LEGISLATION</vt:lpstr>
      <vt:lpstr>CONTED..</vt:lpstr>
      <vt:lpstr>REGISTRATION OF DESIGN: [Section 5-10]</vt:lpstr>
      <vt:lpstr>PROCEDURE FOR REGISTRATION OF DESIGN: [Section 6-8]</vt:lpstr>
      <vt:lpstr>CONTED..</vt:lpstr>
      <vt:lpstr>CANCELLATION OF REGISTRATION OF DESIGN: [Section 19]</vt:lpstr>
      <vt:lpstr>RIGHTS AND REMEDIES AGAINST PIRACY OF REGED. DESIGN</vt:lpstr>
      <vt:lpstr>CONTED..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Protection to Industrial Design : Under Indian Legislation</dc:title>
  <dc:creator>Amrendra Kumar</dc:creator>
  <cp:lastModifiedBy>Bharat H. Desai</cp:lastModifiedBy>
  <cp:revision>18</cp:revision>
  <dcterms:created xsi:type="dcterms:W3CDTF">2006-08-16T00:00:00Z</dcterms:created>
  <dcterms:modified xsi:type="dcterms:W3CDTF">2020-04-11T20:01:26Z</dcterms:modified>
</cp:coreProperties>
</file>